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5.xml" ContentType="application/vnd.openxmlformats-officedocument.drawingml.chartshapes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6.xml" ContentType="application/vnd.openxmlformats-officedocument.drawingml.chartshape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webextensions/webextension1.xml" ContentType="application/vnd.ms-office.webextension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style13.xml" ContentType="application/vnd.ms-office.chartstyle+xml"/>
  <Override PartName="/ppt/charts/colors13.xml" ContentType="application/vnd.ms-office.chartcolorstyle+xml"/>
  <Override PartName="/ppt/charts/colors14.xml" ContentType="application/vnd.ms-office.chartcolorstyle+xml"/>
  <Override PartName="/ppt/charts/style14.xml" ContentType="application/vnd.ms-office.chartstyle+xml"/>
  <Override PartName="/ppt/charts/style15.xml" ContentType="application/vnd.ms-office.chartstyle+xml"/>
  <Override PartName="/ppt/charts/colors15.xml" ContentType="application/vnd.ms-office.chartcolorstyle+xml"/>
  <Override PartName="/ppt/charts/colors16.xml" ContentType="application/vnd.ms-office.chartcolorstyle+xml"/>
  <Override PartName="/ppt/charts/style1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7"/>
  </p:notesMasterIdLst>
  <p:sldIdLst>
    <p:sldId id="256" r:id="rId5"/>
    <p:sldId id="259" r:id="rId6"/>
    <p:sldId id="645" r:id="rId7"/>
    <p:sldId id="257" r:id="rId8"/>
    <p:sldId id="2454" r:id="rId9"/>
    <p:sldId id="2455" r:id="rId10"/>
    <p:sldId id="472" r:id="rId11"/>
    <p:sldId id="658" r:id="rId12"/>
    <p:sldId id="615" r:id="rId13"/>
    <p:sldId id="616" r:id="rId14"/>
    <p:sldId id="618" r:id="rId15"/>
    <p:sldId id="619" r:id="rId16"/>
    <p:sldId id="620" r:id="rId17"/>
    <p:sldId id="621" r:id="rId18"/>
    <p:sldId id="622" r:id="rId19"/>
    <p:sldId id="623" r:id="rId20"/>
    <p:sldId id="624" r:id="rId21"/>
    <p:sldId id="625" r:id="rId22"/>
    <p:sldId id="626" r:id="rId23"/>
    <p:sldId id="627" r:id="rId24"/>
    <p:sldId id="628" r:id="rId25"/>
    <p:sldId id="629" r:id="rId26"/>
    <p:sldId id="630" r:id="rId27"/>
    <p:sldId id="631" r:id="rId28"/>
    <p:sldId id="632" r:id="rId29"/>
    <p:sldId id="633" r:id="rId30"/>
    <p:sldId id="617" r:id="rId31"/>
    <p:sldId id="660" r:id="rId32"/>
    <p:sldId id="635" r:id="rId33"/>
    <p:sldId id="639" r:id="rId34"/>
    <p:sldId id="638" r:id="rId35"/>
    <p:sldId id="343" r:id="rId36"/>
    <p:sldId id="2465" r:id="rId37"/>
    <p:sldId id="2466" r:id="rId38"/>
    <p:sldId id="2467" r:id="rId39"/>
    <p:sldId id="641" r:id="rId40"/>
    <p:sldId id="640" r:id="rId41"/>
    <p:sldId id="663" r:id="rId42"/>
    <p:sldId id="664" r:id="rId43"/>
    <p:sldId id="666" r:id="rId44"/>
    <p:sldId id="665" r:id="rId45"/>
    <p:sldId id="667" r:id="rId46"/>
    <p:sldId id="668" r:id="rId47"/>
    <p:sldId id="669" r:id="rId48"/>
    <p:sldId id="642" r:id="rId49"/>
    <p:sldId id="2451" r:id="rId50"/>
    <p:sldId id="659" r:id="rId51"/>
    <p:sldId id="662" r:id="rId52"/>
    <p:sldId id="643" r:id="rId53"/>
    <p:sldId id="601" r:id="rId54"/>
    <p:sldId id="670" r:id="rId55"/>
    <p:sldId id="2458" r:id="rId56"/>
    <p:sldId id="2452" r:id="rId57"/>
    <p:sldId id="2453" r:id="rId58"/>
    <p:sldId id="2459" r:id="rId59"/>
    <p:sldId id="2460" r:id="rId60"/>
    <p:sldId id="676" r:id="rId61"/>
    <p:sldId id="677" r:id="rId62"/>
    <p:sldId id="680" r:id="rId63"/>
    <p:sldId id="717" r:id="rId64"/>
    <p:sldId id="678" r:id="rId65"/>
    <p:sldId id="679" r:id="rId66"/>
    <p:sldId id="2461" r:id="rId67"/>
    <p:sldId id="2462" r:id="rId68"/>
    <p:sldId id="689" r:id="rId69"/>
    <p:sldId id="692" r:id="rId70"/>
    <p:sldId id="693" r:id="rId71"/>
    <p:sldId id="694" r:id="rId72"/>
    <p:sldId id="695" r:id="rId73"/>
    <p:sldId id="696" r:id="rId74"/>
    <p:sldId id="686" r:id="rId75"/>
    <p:sldId id="697" r:id="rId76"/>
    <p:sldId id="652" r:id="rId77"/>
    <p:sldId id="698" r:id="rId78"/>
    <p:sldId id="699" r:id="rId79"/>
    <p:sldId id="687" r:id="rId80"/>
    <p:sldId id="702" r:id="rId81"/>
    <p:sldId id="653" r:id="rId82"/>
    <p:sldId id="703" r:id="rId83"/>
    <p:sldId id="704" r:id="rId84"/>
    <p:sldId id="654" r:id="rId85"/>
    <p:sldId id="706" r:id="rId86"/>
    <p:sldId id="707" r:id="rId87"/>
    <p:sldId id="708" r:id="rId88"/>
    <p:sldId id="709" r:id="rId89"/>
    <p:sldId id="710" r:id="rId90"/>
    <p:sldId id="711" r:id="rId91"/>
    <p:sldId id="712" r:id="rId92"/>
    <p:sldId id="713" r:id="rId93"/>
    <p:sldId id="714" r:id="rId94"/>
    <p:sldId id="715" r:id="rId95"/>
    <p:sldId id="657" r:id="rId9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88035C-0F98-4969-90B2-CD8BD22DCE7C}">
          <p14:sldIdLst>
            <p14:sldId id="256"/>
            <p14:sldId id="259"/>
            <p14:sldId id="645"/>
            <p14:sldId id="257"/>
            <p14:sldId id="2454"/>
            <p14:sldId id="2455"/>
          </p14:sldIdLst>
        </p14:section>
        <p14:section name="Overview" id="{069246EA-5ED9-49D1-A762-32A43599DC3A}">
          <p14:sldIdLst>
            <p14:sldId id="472"/>
            <p14:sldId id="658"/>
            <p14:sldId id="615"/>
            <p14:sldId id="616"/>
            <p14:sldId id="618"/>
            <p14:sldId id="619"/>
            <p14:sldId id="620"/>
            <p14:sldId id="621"/>
            <p14:sldId id="622"/>
            <p14:sldId id="623"/>
            <p14:sldId id="624"/>
            <p14:sldId id="625"/>
            <p14:sldId id="626"/>
            <p14:sldId id="627"/>
            <p14:sldId id="628"/>
            <p14:sldId id="629"/>
            <p14:sldId id="630"/>
            <p14:sldId id="631"/>
            <p14:sldId id="632"/>
            <p14:sldId id="633"/>
            <p14:sldId id="617"/>
            <p14:sldId id="660"/>
            <p14:sldId id="635"/>
            <p14:sldId id="639"/>
            <p14:sldId id="638"/>
            <p14:sldId id="343"/>
            <p14:sldId id="2465"/>
            <p14:sldId id="2466"/>
            <p14:sldId id="2467"/>
            <p14:sldId id="641"/>
            <p14:sldId id="640"/>
            <p14:sldId id="663"/>
            <p14:sldId id="664"/>
            <p14:sldId id="666"/>
            <p14:sldId id="665"/>
            <p14:sldId id="667"/>
            <p14:sldId id="668"/>
            <p14:sldId id="669"/>
            <p14:sldId id="642"/>
            <p14:sldId id="2451"/>
            <p14:sldId id="659"/>
            <p14:sldId id="662"/>
            <p14:sldId id="643"/>
            <p14:sldId id="601"/>
            <p14:sldId id="670"/>
            <p14:sldId id="2458"/>
            <p14:sldId id="2452"/>
            <p14:sldId id="2453"/>
            <p14:sldId id="2459"/>
            <p14:sldId id="2460"/>
            <p14:sldId id="676"/>
            <p14:sldId id="677"/>
            <p14:sldId id="680"/>
            <p14:sldId id="717"/>
            <p14:sldId id="678"/>
            <p14:sldId id="679"/>
            <p14:sldId id="2461"/>
            <p14:sldId id="2462"/>
            <p14:sldId id="689"/>
            <p14:sldId id="692"/>
            <p14:sldId id="693"/>
            <p14:sldId id="694"/>
            <p14:sldId id="695"/>
            <p14:sldId id="696"/>
            <p14:sldId id="686"/>
            <p14:sldId id="697"/>
            <p14:sldId id="652"/>
            <p14:sldId id="698"/>
            <p14:sldId id="699"/>
            <p14:sldId id="687"/>
            <p14:sldId id="702"/>
            <p14:sldId id="653"/>
            <p14:sldId id="703"/>
            <p14:sldId id="704"/>
            <p14:sldId id="654"/>
            <p14:sldId id="706"/>
            <p14:sldId id="707"/>
            <p14:sldId id="708"/>
            <p14:sldId id="709"/>
            <p14:sldId id="710"/>
            <p14:sldId id="711"/>
            <p14:sldId id="712"/>
            <p14:sldId id="713"/>
            <p14:sldId id="714"/>
            <p14:sldId id="715"/>
            <p14:sldId id="657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Tack" initials="JT" lastIdx="1" clrIdx="0">
    <p:extLst>
      <p:ext uri="{19B8F6BF-5375-455C-9EA6-DF929625EA0E}">
        <p15:presenceInfo xmlns="" xmlns:p15="http://schemas.microsoft.com/office/powerpoint/2012/main" userId="S::jonas.tack@bikes.com::cd55558a-5a18-430c-b0f3-98b0671ad4ac" providerId="AD"/>
      </p:ext>
    </p:extLst>
  </p:cmAuthor>
  <p:cmAuthor id="2" name="Alex Cogger" initials="AC" lastIdx="13" clrIdx="1">
    <p:extLst>
      <p:ext uri="{19B8F6BF-5375-455C-9EA6-DF929625EA0E}">
        <p15:presenceInfo xmlns="" xmlns:p15="http://schemas.microsoft.com/office/powerpoint/2012/main" userId="S::Alex@bikes.com::639eba38-a773-4638-b372-4450e712cce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5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2" autoAdjust="0"/>
  </p:normalViewPr>
  <p:slideViewPr>
    <p:cSldViewPr snapToGrid="0">
      <p:cViewPr>
        <p:scale>
          <a:sx n="118" d="100"/>
          <a:sy n="118" d="100"/>
        </p:scale>
        <p:origin x="-276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9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10.bin"/><Relationship Id="rId4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openxmlformats.org/officeDocument/2006/relationships/chartUserShapes" Target="../drawings/drawing3.xml"/><Relationship Id="rId1" Type="http://schemas.openxmlformats.org/officeDocument/2006/relationships/oleObject" Target="../embeddings/oleObject11.bin"/><Relationship Id="rId4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chartUserShapes" Target="../drawings/drawing4.xml"/><Relationship Id="rId1" Type="http://schemas.openxmlformats.org/officeDocument/2006/relationships/oleObject" Target="../embeddings/oleObject12.bin"/><Relationship Id="rId4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oleObject" Target="../embeddings/oleObject13.bin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chartUserShapes" Target="../drawings/drawing5.xml"/><Relationship Id="rId1" Type="http://schemas.openxmlformats.org/officeDocument/2006/relationships/oleObject" Target="../embeddings/oleObject14.bin"/><Relationship Id="rId4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oleObject" Target="../embeddings/oleObject15.bin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openxmlformats.org/officeDocument/2006/relationships/chartUserShapes" Target="../drawings/drawing6.xml"/><Relationship Id="rId1" Type="http://schemas.openxmlformats.org/officeDocument/2006/relationships/oleObject" Target="../embeddings/oleObject16.bin"/><Relationship Id="rId4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../embeddings/oleObject7.bin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oleObject" Target="../embeddings/oleObject8.bin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9.bin"/><Relationship Id="rId4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800" baseline="0" dirty="0" err="1"/>
              <a:t>Powerplay</a:t>
            </a:r>
            <a:r>
              <a:rPr lang="en-CA" sz="1800" baseline="0" dirty="0"/>
              <a:t> </a:t>
            </a:r>
            <a:r>
              <a:rPr lang="en-CA" sz="1800" baseline="0" dirty="0" smtClean="0"/>
              <a:t>R</a:t>
            </a:r>
            <a:r>
              <a:rPr lang="cs-CZ" sz="1800" baseline="0" dirty="0" smtClean="0"/>
              <a:t>ychlostní křivka</a:t>
            </a:r>
            <a:endParaRPr lang="en-CA" sz="1800" dirty="0"/>
          </a:p>
        </c:rich>
      </c:tx>
      <c:layout>
        <c:manualLayout>
          <c:xMode val="edge"/>
          <c:yMode val="edge"/>
          <c:x val="0.37538784615321752"/>
          <c:y val="8.1962134784471855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8219816272965874E-2"/>
          <c:y val="5.0925925925925923E-2"/>
          <c:w val="0.86611351706036743"/>
          <c:h val="0.841674686497521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'Altitude PP2'!$B$2:$B$3</c:f>
              <c:strCache>
                <c:ptCount val="2"/>
                <c:pt idx="0">
                  <c:v>2022 Altitude PP2</c:v>
                </c:pt>
                <c:pt idx="1">
                  <c:v>40.5% Progression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xVal>
          <c:yVal>
            <c:numRef>
              <c:f>'Altitude PP2'!$D$5:$D$19</c:f>
              <c:numCache>
                <c:formatCode>0.000</c:formatCode>
                <c:ptCount val="15"/>
                <c:pt idx="0">
                  <c:v>0.33178500331785005</c:v>
                </c:pt>
                <c:pt idx="1">
                  <c:v>0.33377837116154874</c:v>
                </c:pt>
                <c:pt idx="2">
                  <c:v>0.33806626098715348</c:v>
                </c:pt>
                <c:pt idx="3">
                  <c:v>0.34482758620689646</c:v>
                </c:pt>
                <c:pt idx="4">
                  <c:v>0.34849999999999998</c:v>
                </c:pt>
                <c:pt idx="5">
                  <c:v>0.35385704175513105</c:v>
                </c:pt>
                <c:pt idx="6">
                  <c:v>0.36469730123997079</c:v>
                </c:pt>
                <c:pt idx="7">
                  <c:v>0.37764350453172219</c:v>
                </c:pt>
                <c:pt idx="8">
                  <c:v>0.39184952978056409</c:v>
                </c:pt>
                <c:pt idx="9">
                  <c:v>0.40816326530612246</c:v>
                </c:pt>
                <c:pt idx="10">
                  <c:v>0.42480883602378944</c:v>
                </c:pt>
                <c:pt idx="11">
                  <c:v>0.44286979627989403</c:v>
                </c:pt>
                <c:pt idx="12">
                  <c:v>0.45998160073597039</c:v>
                </c:pt>
                <c:pt idx="13">
                  <c:v>0.47483380816714144</c:v>
                </c:pt>
                <c:pt idx="14">
                  <c:v>0.48262548262548199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ECF-44EA-83C3-97C968D5DAFA}"/>
            </c:ext>
          </c:extLst>
        </c:ser>
        <c:ser>
          <c:idx val="1"/>
          <c:order val="1"/>
          <c:tx>
            <c:strRef>
              <c:f>'Altitude PP2'!$B$21:$B$22</c:f>
              <c:strCache>
                <c:ptCount val="2"/>
                <c:pt idx="0">
                  <c:v>2018 Altitude PP</c:v>
                </c:pt>
                <c:pt idx="1">
                  <c:v>34.5% Progression</c:v>
                </c:pt>
              </c:strCache>
            </c:strRef>
          </c:tx>
          <c:spPr>
            <a:ln w="317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'Altitude PP2'!$C$24:$C$35</c:f>
              <c:numCache>
                <c:formatCode>0</c:formatCode>
                <c:ptCount val="12"/>
                <c:pt idx="0">
                  <c:v>0</c:v>
                </c:pt>
                <c:pt idx="1">
                  <c:v>15.16</c:v>
                </c:pt>
                <c:pt idx="2">
                  <c:v>30.22</c:v>
                </c:pt>
                <c:pt idx="3">
                  <c:v>45.05</c:v>
                </c:pt>
                <c:pt idx="4">
                  <c:v>59.57</c:v>
                </c:pt>
                <c:pt idx="5">
                  <c:v>73.680000000000007</c:v>
                </c:pt>
                <c:pt idx="6">
                  <c:v>87.33</c:v>
                </c:pt>
                <c:pt idx="7">
                  <c:v>100.48</c:v>
                </c:pt>
                <c:pt idx="8">
                  <c:v>113.12</c:v>
                </c:pt>
                <c:pt idx="9">
                  <c:v>125.25</c:v>
                </c:pt>
                <c:pt idx="10">
                  <c:v>136.89999999999998</c:v>
                </c:pt>
                <c:pt idx="11">
                  <c:v>148.14999999999998</c:v>
                </c:pt>
              </c:numCache>
            </c:numRef>
          </c:xVal>
          <c:yVal>
            <c:numRef>
              <c:f>'Altitude PP2'!$D$24:$D$35</c:f>
              <c:numCache>
                <c:formatCode>0.000</c:formatCode>
                <c:ptCount val="12"/>
                <c:pt idx="0">
                  <c:v>0.33046926635822871</c:v>
                </c:pt>
                <c:pt idx="1">
                  <c:v>0.32981530343007914</c:v>
                </c:pt>
                <c:pt idx="2">
                  <c:v>0.3320053120849934</c:v>
                </c:pt>
                <c:pt idx="3">
                  <c:v>0.33715441672285901</c:v>
                </c:pt>
                <c:pt idx="4">
                  <c:v>0.34435261707988973</c:v>
                </c:pt>
                <c:pt idx="5">
                  <c:v>0.35435861091424525</c:v>
                </c:pt>
                <c:pt idx="6">
                  <c:v>0.36630036630036655</c:v>
                </c:pt>
                <c:pt idx="7">
                  <c:v>0.38022813688212909</c:v>
                </c:pt>
                <c:pt idx="8">
                  <c:v>0.39556962025316456</c:v>
                </c:pt>
                <c:pt idx="9">
                  <c:v>0.41220115416323183</c:v>
                </c:pt>
                <c:pt idx="10">
                  <c:v>0.42918454935622347</c:v>
                </c:pt>
                <c:pt idx="11">
                  <c:v>0.44444444444444442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1ECF-44EA-83C3-97C968D5DA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780672"/>
        <c:axId val="143065088"/>
      </c:scatterChart>
      <c:valAx>
        <c:axId val="142780672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065088"/>
        <c:crosses val="autoZero"/>
        <c:crossBetween val="midCat"/>
      </c:valAx>
      <c:valAx>
        <c:axId val="143065088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2780672"/>
        <c:crosses val="autoZero"/>
        <c:crossBetween val="midCat"/>
        <c:majorUnit val="2.5000000000000005E-2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2237807483366905"/>
          <c:y val="0.15225068948744264"/>
          <c:w val="0.38383483432308363"/>
          <c:h val="0.128459619558015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61093888"/>
        <c:axId val="161116160"/>
      </c:scatterChart>
      <c:valAx>
        <c:axId val="16109388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161116160"/>
        <c:crosses val="autoZero"/>
        <c:crossBetween val="midCat"/>
      </c:valAx>
      <c:valAx>
        <c:axId val="16111616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16109388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31961344"/>
        <c:axId val="231962880"/>
      </c:scatterChart>
      <c:valAx>
        <c:axId val="23196134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231962880"/>
        <c:crosses val="autoZero"/>
        <c:crossBetween val="midCat"/>
      </c:valAx>
      <c:valAx>
        <c:axId val="23196288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23196134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56953728"/>
        <c:axId val="256963712"/>
      </c:scatterChart>
      <c:valAx>
        <c:axId val="25695372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256963712"/>
        <c:crosses val="autoZero"/>
        <c:crossBetween val="midCat"/>
      </c:valAx>
      <c:valAx>
        <c:axId val="25696371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25695372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57295488"/>
        <c:axId val="257297024"/>
      </c:scatterChart>
      <c:valAx>
        <c:axId val="257295488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257297024"/>
        <c:crosses val="autoZero"/>
        <c:crossBetween val="midCat"/>
      </c:valAx>
      <c:valAx>
        <c:axId val="257297024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257295488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57304064"/>
        <c:axId val="257305600"/>
      </c:scatterChart>
      <c:valAx>
        <c:axId val="25730406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257305600"/>
        <c:crosses val="autoZero"/>
        <c:crossBetween val="midCat"/>
      </c:valAx>
      <c:valAx>
        <c:axId val="25730560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25730406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57352064"/>
        <c:axId val="257353600"/>
      </c:scatterChart>
      <c:valAx>
        <c:axId val="25735206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257353600"/>
        <c:crosses val="autoZero"/>
        <c:crossBetween val="midCat"/>
      </c:valAx>
      <c:valAx>
        <c:axId val="25735360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25735206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257463040"/>
        <c:axId val="257464576"/>
      </c:scatterChart>
      <c:valAx>
        <c:axId val="257463040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257464576"/>
        <c:crosses val="autoZero"/>
        <c:crossBetween val="midCat"/>
      </c:valAx>
      <c:valAx>
        <c:axId val="257464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25746304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800" b="0" i="0" baseline="0" dirty="0" err="1" smtClean="0">
                <a:effectLst/>
              </a:rPr>
              <a:t>Powerplay</a:t>
            </a:r>
            <a:r>
              <a:rPr lang="en-CA" sz="1800" b="0" i="0" baseline="0" dirty="0" smtClean="0">
                <a:effectLst/>
              </a:rPr>
              <a:t> R</a:t>
            </a:r>
            <a:r>
              <a:rPr lang="cs-CZ" sz="1800" b="0" i="0" baseline="0" dirty="0" smtClean="0">
                <a:effectLst/>
              </a:rPr>
              <a:t>ychlostní křivka</a:t>
            </a:r>
            <a:endParaRPr lang="cs-CZ" dirty="0">
              <a:effectLst/>
            </a:endParaRPr>
          </a:p>
        </c:rich>
      </c:tx>
      <c:layout>
        <c:manualLayout>
          <c:xMode val="edge"/>
          <c:yMode val="edge"/>
          <c:x val="0.37926841080962592"/>
          <c:y val="2.7320711594823952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8219816272965874E-2"/>
          <c:y val="5.0925925925925923E-2"/>
          <c:w val="0.86611351706036743"/>
          <c:h val="0.841674686497521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'Altitude PP2'!$B$2:$B$3</c:f>
              <c:strCache>
                <c:ptCount val="2"/>
                <c:pt idx="0">
                  <c:v>2022 Altitude PP2</c:v>
                </c:pt>
                <c:pt idx="1">
                  <c:v>40.5% Progression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rgbClr val="FF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xVal>
          <c:yVal>
            <c:numRef>
              <c:f>'Altitude PP2'!$D$5:$D$19</c:f>
              <c:numCache>
                <c:formatCode>0.000</c:formatCode>
                <c:ptCount val="15"/>
                <c:pt idx="0">
                  <c:v>0.33178500331785005</c:v>
                </c:pt>
                <c:pt idx="1">
                  <c:v>0.33377837116154874</c:v>
                </c:pt>
                <c:pt idx="2">
                  <c:v>0.33806626098715348</c:v>
                </c:pt>
                <c:pt idx="3">
                  <c:v>0.34482758620689646</c:v>
                </c:pt>
                <c:pt idx="4">
                  <c:v>0.34849999999999998</c:v>
                </c:pt>
                <c:pt idx="5">
                  <c:v>0.35385704175513105</c:v>
                </c:pt>
                <c:pt idx="6">
                  <c:v>0.36469730123997079</c:v>
                </c:pt>
                <c:pt idx="7">
                  <c:v>0.37764350453172219</c:v>
                </c:pt>
                <c:pt idx="8">
                  <c:v>0.39184952978056409</c:v>
                </c:pt>
                <c:pt idx="9">
                  <c:v>0.40816326530612246</c:v>
                </c:pt>
                <c:pt idx="10">
                  <c:v>0.42480883602378944</c:v>
                </c:pt>
                <c:pt idx="11">
                  <c:v>0.44286979627989403</c:v>
                </c:pt>
                <c:pt idx="12">
                  <c:v>0.45998160073597039</c:v>
                </c:pt>
                <c:pt idx="13">
                  <c:v>0.47483380816714144</c:v>
                </c:pt>
                <c:pt idx="14">
                  <c:v>0.48262548262548199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1ECF-44EA-83C3-97C968D5DAFA}"/>
            </c:ext>
          </c:extLst>
        </c:ser>
        <c:ser>
          <c:idx val="1"/>
          <c:order val="1"/>
          <c:tx>
            <c:strRef>
              <c:f>'Altitude PP2'!$B$21:$B$22</c:f>
              <c:strCache>
                <c:ptCount val="2"/>
                <c:pt idx="0">
                  <c:v>2018 Altitude PP</c:v>
                </c:pt>
                <c:pt idx="1">
                  <c:v>34.5% Progression</c:v>
                </c:pt>
              </c:strCache>
            </c:strRef>
          </c:tx>
          <c:spPr>
            <a:ln w="317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trendline>
            <c:spPr>
              <a:ln w="19050" cap="rnd">
                <a:solidFill>
                  <a:schemeClr val="tx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'Altitude PP2'!$C$24:$C$35</c:f>
              <c:numCache>
                <c:formatCode>0</c:formatCode>
                <c:ptCount val="12"/>
                <c:pt idx="0">
                  <c:v>0</c:v>
                </c:pt>
                <c:pt idx="1">
                  <c:v>15.16</c:v>
                </c:pt>
                <c:pt idx="2">
                  <c:v>30.22</c:v>
                </c:pt>
                <c:pt idx="3">
                  <c:v>45.05</c:v>
                </c:pt>
                <c:pt idx="4">
                  <c:v>59.57</c:v>
                </c:pt>
                <c:pt idx="5">
                  <c:v>73.680000000000007</c:v>
                </c:pt>
                <c:pt idx="6">
                  <c:v>87.33</c:v>
                </c:pt>
                <c:pt idx="7">
                  <c:v>100.48</c:v>
                </c:pt>
                <c:pt idx="8">
                  <c:v>113.12</c:v>
                </c:pt>
                <c:pt idx="9">
                  <c:v>125.25</c:v>
                </c:pt>
                <c:pt idx="10">
                  <c:v>136.89999999999998</c:v>
                </c:pt>
                <c:pt idx="11">
                  <c:v>148.14999999999998</c:v>
                </c:pt>
              </c:numCache>
            </c:numRef>
          </c:xVal>
          <c:yVal>
            <c:numRef>
              <c:f>'Altitude PP2'!$D$24:$D$35</c:f>
              <c:numCache>
                <c:formatCode>0.000</c:formatCode>
                <c:ptCount val="12"/>
                <c:pt idx="0">
                  <c:v>0.33046926635822871</c:v>
                </c:pt>
                <c:pt idx="1">
                  <c:v>0.32981530343007914</c:v>
                </c:pt>
                <c:pt idx="2">
                  <c:v>0.3320053120849934</c:v>
                </c:pt>
                <c:pt idx="3">
                  <c:v>0.33715441672285901</c:v>
                </c:pt>
                <c:pt idx="4">
                  <c:v>0.34435261707988973</c:v>
                </c:pt>
                <c:pt idx="5">
                  <c:v>0.35435861091424525</c:v>
                </c:pt>
                <c:pt idx="6">
                  <c:v>0.36630036630036655</c:v>
                </c:pt>
                <c:pt idx="7">
                  <c:v>0.38022813688212909</c:v>
                </c:pt>
                <c:pt idx="8">
                  <c:v>0.39556962025316456</c:v>
                </c:pt>
                <c:pt idx="9">
                  <c:v>0.41220115416323183</c:v>
                </c:pt>
                <c:pt idx="10">
                  <c:v>0.42918454935622347</c:v>
                </c:pt>
                <c:pt idx="11">
                  <c:v>0.44444444444444442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1ECF-44EA-83C3-97C968D5DA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141888"/>
        <c:axId val="143151872"/>
      </c:scatterChart>
      <c:valAx>
        <c:axId val="14314188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151872"/>
        <c:crosses val="autoZero"/>
        <c:crossBetween val="midCat"/>
      </c:valAx>
      <c:valAx>
        <c:axId val="143151872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141888"/>
        <c:crosses val="autoZero"/>
        <c:crossBetween val="midCat"/>
        <c:majorUnit val="2.5000000000000005E-2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12237807483366905"/>
          <c:y val="0.15225068948744264"/>
          <c:w val="0.38383483432308363"/>
          <c:h val="0.128459619558015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 dirty="0" err="1">
                <a:effectLst/>
              </a:rPr>
              <a:t>Powerplay</a:t>
            </a:r>
            <a:r>
              <a:rPr lang="en-CA" sz="1400" b="0" i="0" baseline="0" dirty="0">
                <a:effectLst/>
              </a:rPr>
              <a:t> Anti-Squat</a:t>
            </a:r>
            <a:endParaRPr lang="en-CA" sz="1400" baseline="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'Altitude PP2'!$E$2:$E$3</c:f>
              <c:strCache>
                <c:ptCount val="2"/>
                <c:pt idx="0">
                  <c:v>2022 Altitude PP2</c:v>
                </c:pt>
                <c:pt idx="1">
                  <c:v>A-S (50T)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xVal>
          <c:yVal>
            <c:numRef>
              <c:f>'Altitude PP2'!$E$5:$E$19</c:f>
              <c:numCache>
                <c:formatCode>0%</c:formatCode>
                <c:ptCount val="15"/>
                <c:pt idx="0">
                  <c:v>1.0645468509984639</c:v>
                </c:pt>
                <c:pt idx="1">
                  <c:v>1.0146953405017922</c:v>
                </c:pt>
                <c:pt idx="2">
                  <c:v>0.96696364567332305</c:v>
                </c:pt>
                <c:pt idx="3">
                  <c:v>0.92149513568868413</c:v>
                </c:pt>
                <c:pt idx="4">
                  <c:v>0.9</c:v>
                </c:pt>
                <c:pt idx="5">
                  <c:v>0.87836149513568873</c:v>
                </c:pt>
                <c:pt idx="6">
                  <c:v>0.83757296466973885</c:v>
                </c:pt>
                <c:pt idx="7">
                  <c:v>0.7991295442908346</c:v>
                </c:pt>
                <c:pt idx="8">
                  <c:v>0.7630005120327702</c:v>
                </c:pt>
                <c:pt idx="9">
                  <c:v>0.7291551459293395</c:v>
                </c:pt>
                <c:pt idx="10">
                  <c:v>0.69757296466973884</c:v>
                </c:pt>
                <c:pt idx="11">
                  <c:v>0.66826420890937011</c:v>
                </c:pt>
                <c:pt idx="12">
                  <c:v>0.64130056323604712</c:v>
                </c:pt>
                <c:pt idx="13">
                  <c:v>0.61695852534562212</c:v>
                </c:pt>
                <c:pt idx="14">
                  <c:v>0.561923273657289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B3C-424B-83A7-19D9EF44889E}"/>
            </c:ext>
          </c:extLst>
        </c:ser>
        <c:ser>
          <c:idx val="1"/>
          <c:order val="1"/>
          <c:tx>
            <c:strRef>
              <c:f>'Altitude PP2'!$F$2:$F$4</c:f>
              <c:strCache>
                <c:ptCount val="3"/>
                <c:pt idx="0">
                  <c:v>2022 Altitude PP2</c:v>
                </c:pt>
                <c:pt idx="1">
                  <c:v>A-S (32T)</c:v>
                </c:pt>
              </c:strCache>
            </c:strRef>
          </c:tx>
          <c:spPr>
            <a:ln w="317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xVal>
          <c:yVal>
            <c:numRef>
              <c:f>'Altitude PP2'!$F$5:$F$19</c:f>
              <c:numCache>
                <c:formatCode>0%</c:formatCode>
                <c:ptCount val="15"/>
                <c:pt idx="0">
                  <c:v>0.93706093189964157</c:v>
                </c:pt>
                <c:pt idx="1">
                  <c:v>0.87913978494623657</c:v>
                </c:pt>
                <c:pt idx="2">
                  <c:v>0.82343061955965191</c:v>
                </c:pt>
                <c:pt idx="3">
                  <c:v>0.77013824884792625</c:v>
                </c:pt>
                <c:pt idx="4">
                  <c:v>0.746</c:v>
                </c:pt>
                <c:pt idx="5">
                  <c:v>0.71939580133128522</c:v>
                </c:pt>
                <c:pt idx="6">
                  <c:v>0.6712749615975423</c:v>
                </c:pt>
                <c:pt idx="7">
                  <c:v>0.62580645161290327</c:v>
                </c:pt>
                <c:pt idx="8">
                  <c:v>0.58302099334357405</c:v>
                </c:pt>
                <c:pt idx="9">
                  <c:v>0.54290834613415251</c:v>
                </c:pt>
                <c:pt idx="10">
                  <c:v>0.50548899129544289</c:v>
                </c:pt>
                <c:pt idx="11">
                  <c:v>0.47085509472606246</c:v>
                </c:pt>
                <c:pt idx="12">
                  <c:v>0.43919098822324631</c:v>
                </c:pt>
                <c:pt idx="13">
                  <c:v>0.41096774193548385</c:v>
                </c:pt>
                <c:pt idx="14">
                  <c:v>0.37381074168797951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7B3C-424B-83A7-19D9EF44889E}"/>
            </c:ext>
          </c:extLst>
        </c:ser>
        <c:ser>
          <c:idx val="2"/>
          <c:order val="2"/>
          <c:tx>
            <c:strRef>
              <c:f>'Altitude PP2'!$E$21:$E$23</c:f>
              <c:strCache>
                <c:ptCount val="3"/>
                <c:pt idx="0">
                  <c:v>2018 Altitude PP</c:v>
                </c:pt>
                <c:pt idx="1">
                  <c:v>A-S (50T)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PP2'!$C$24:$C$35</c:f>
              <c:numCache>
                <c:formatCode>0</c:formatCode>
                <c:ptCount val="12"/>
                <c:pt idx="0">
                  <c:v>0</c:v>
                </c:pt>
                <c:pt idx="1">
                  <c:v>15.16</c:v>
                </c:pt>
                <c:pt idx="2">
                  <c:v>30.22</c:v>
                </c:pt>
                <c:pt idx="3">
                  <c:v>45.05</c:v>
                </c:pt>
                <c:pt idx="4">
                  <c:v>59.57</c:v>
                </c:pt>
                <c:pt idx="5">
                  <c:v>73.680000000000007</c:v>
                </c:pt>
                <c:pt idx="6">
                  <c:v>87.33</c:v>
                </c:pt>
                <c:pt idx="7">
                  <c:v>100.48</c:v>
                </c:pt>
                <c:pt idx="8">
                  <c:v>113.12</c:v>
                </c:pt>
                <c:pt idx="9">
                  <c:v>125.25</c:v>
                </c:pt>
                <c:pt idx="10">
                  <c:v>136.89999999999998</c:v>
                </c:pt>
                <c:pt idx="11">
                  <c:v>148.14999999999998</c:v>
                </c:pt>
              </c:numCache>
            </c:numRef>
          </c:xVal>
          <c:yVal>
            <c:numRef>
              <c:f>'Altitude PP2'!$E$24:$E$35</c:f>
              <c:numCache>
                <c:formatCode>0%</c:formatCode>
                <c:ptCount val="12"/>
                <c:pt idx="0">
                  <c:v>0.85615975422427026</c:v>
                </c:pt>
                <c:pt idx="1">
                  <c:v>0.84051203277009723</c:v>
                </c:pt>
                <c:pt idx="2">
                  <c:v>0.82549923195084485</c:v>
                </c:pt>
                <c:pt idx="3">
                  <c:v>0.8127393753200205</c:v>
                </c:pt>
                <c:pt idx="4">
                  <c:v>0.80066564260112649</c:v>
                </c:pt>
                <c:pt idx="5">
                  <c:v>0.7897593445980543</c:v>
                </c:pt>
                <c:pt idx="6">
                  <c:v>0.77987711213517663</c:v>
                </c:pt>
                <c:pt idx="7">
                  <c:v>0.7709062980030722</c:v>
                </c:pt>
                <c:pt idx="8">
                  <c:v>0.76264208909370201</c:v>
                </c:pt>
                <c:pt idx="9">
                  <c:v>0.75483870967741939</c:v>
                </c:pt>
                <c:pt idx="10">
                  <c:v>0.74701484895033288</c:v>
                </c:pt>
                <c:pt idx="11">
                  <c:v>0.7385663082437276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7B3C-424B-83A7-19D9EF44889E}"/>
            </c:ext>
          </c:extLst>
        </c:ser>
        <c:ser>
          <c:idx val="3"/>
          <c:order val="3"/>
          <c:tx>
            <c:strRef>
              <c:f>'Altitude PP2'!$F$21:$F$23</c:f>
              <c:strCache>
                <c:ptCount val="3"/>
                <c:pt idx="0">
                  <c:v>2018 Altitude PP</c:v>
                </c:pt>
                <c:pt idx="1">
                  <c:v>A-S (32T)</c:v>
                </c:pt>
              </c:strCache>
            </c:strRef>
          </c:tx>
          <c:spPr>
            <a:ln w="317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PP2'!$C$24:$C$35</c:f>
              <c:numCache>
                <c:formatCode>0</c:formatCode>
                <c:ptCount val="12"/>
                <c:pt idx="0">
                  <c:v>0</c:v>
                </c:pt>
                <c:pt idx="1">
                  <c:v>15.16</c:v>
                </c:pt>
                <c:pt idx="2">
                  <c:v>30.22</c:v>
                </c:pt>
                <c:pt idx="3">
                  <c:v>45.05</c:v>
                </c:pt>
                <c:pt idx="4">
                  <c:v>59.57</c:v>
                </c:pt>
                <c:pt idx="5">
                  <c:v>73.680000000000007</c:v>
                </c:pt>
                <c:pt idx="6">
                  <c:v>87.33</c:v>
                </c:pt>
                <c:pt idx="7">
                  <c:v>100.48</c:v>
                </c:pt>
                <c:pt idx="8">
                  <c:v>113.12</c:v>
                </c:pt>
                <c:pt idx="9">
                  <c:v>125.25</c:v>
                </c:pt>
                <c:pt idx="10">
                  <c:v>136.89999999999998</c:v>
                </c:pt>
                <c:pt idx="11">
                  <c:v>148.14999999999998</c:v>
                </c:pt>
              </c:numCache>
            </c:numRef>
          </c:xVal>
          <c:yVal>
            <c:numRef>
              <c:f>'Altitude PP2'!$F$24:$F$35</c:f>
              <c:numCache>
                <c:formatCode>0%</c:formatCode>
                <c:ptCount val="12"/>
                <c:pt idx="0">
                  <c:v>0.733005632360471</c:v>
                </c:pt>
                <c:pt idx="1">
                  <c:v>0.72289810547875055</c:v>
                </c:pt>
                <c:pt idx="2">
                  <c:v>0.71402969790066562</c:v>
                </c:pt>
                <c:pt idx="3">
                  <c:v>0.70647209421402968</c:v>
                </c:pt>
                <c:pt idx="4">
                  <c:v>0.70017409114183315</c:v>
                </c:pt>
                <c:pt idx="5">
                  <c:v>0.69506400409626223</c:v>
                </c:pt>
                <c:pt idx="6">
                  <c:v>0.69098822324628772</c:v>
                </c:pt>
                <c:pt idx="7">
                  <c:v>0.68774193548387097</c:v>
                </c:pt>
                <c:pt idx="8">
                  <c:v>0.68506912442396317</c:v>
                </c:pt>
                <c:pt idx="9">
                  <c:v>0.68259088581669225</c:v>
                </c:pt>
                <c:pt idx="10">
                  <c:v>0.67978494623655905</c:v>
                </c:pt>
                <c:pt idx="11">
                  <c:v>0.67570916538658476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7B3C-424B-83A7-19D9EF44889E}"/>
            </c:ext>
          </c:extLst>
        </c:ser>
        <c:ser>
          <c:idx val="4"/>
          <c:order val="4"/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'Altitude PP2'!$C$27</c:f>
              <c:numCache>
                <c:formatCode>0</c:formatCode>
                <c:ptCount val="1"/>
                <c:pt idx="0">
                  <c:v>45.05</c:v>
                </c:pt>
              </c:numCache>
            </c:numRef>
          </c:xVal>
          <c:yVal>
            <c:numRef>
              <c:f>'Altitude PP2'!$E$27</c:f>
              <c:numCache>
                <c:formatCode>0%</c:formatCode>
                <c:ptCount val="1"/>
                <c:pt idx="0">
                  <c:v>0.8127393753200205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7B3C-424B-83A7-19D9EF44889E}"/>
            </c:ext>
          </c:extLst>
        </c:ser>
        <c:ser>
          <c:idx val="5"/>
          <c:order val="5"/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'Altitude PP2'!$C$27</c:f>
              <c:numCache>
                <c:formatCode>0</c:formatCode>
                <c:ptCount val="1"/>
                <c:pt idx="0">
                  <c:v>45.05</c:v>
                </c:pt>
              </c:numCache>
            </c:numRef>
          </c:xVal>
          <c:yVal>
            <c:numRef>
              <c:f>'Altitude PP2'!$F$27</c:f>
              <c:numCache>
                <c:formatCode>0%</c:formatCode>
                <c:ptCount val="1"/>
                <c:pt idx="0">
                  <c:v>0.70647209421402968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7B3C-424B-83A7-19D9EF44889E}"/>
            </c:ext>
          </c:extLst>
        </c:ser>
        <c:ser>
          <c:idx val="6"/>
          <c:order val="6"/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'Altitude PP2'!$C$9</c:f>
              <c:numCache>
                <c:formatCode>0</c:formatCode>
                <c:ptCount val="1"/>
                <c:pt idx="0">
                  <c:v>51</c:v>
                </c:pt>
              </c:numCache>
            </c:numRef>
          </c:xVal>
          <c:yVal>
            <c:numRef>
              <c:f>'Altitude PP2'!$E$9</c:f>
              <c:numCache>
                <c:formatCode>0%</c:formatCode>
                <c:ptCount val="1"/>
                <c:pt idx="0">
                  <c:v>0.9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7B3C-424B-83A7-19D9EF44889E}"/>
            </c:ext>
          </c:extLst>
        </c:ser>
        <c:ser>
          <c:idx val="7"/>
          <c:order val="7"/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'Altitude PP2'!$C$9</c:f>
              <c:numCache>
                <c:formatCode>0</c:formatCode>
                <c:ptCount val="1"/>
                <c:pt idx="0">
                  <c:v>51</c:v>
                </c:pt>
              </c:numCache>
            </c:numRef>
          </c:xVal>
          <c:yVal>
            <c:numRef>
              <c:f>'Altitude PP2'!$F$9</c:f>
              <c:numCache>
                <c:formatCode>0%</c:formatCode>
                <c:ptCount val="1"/>
                <c:pt idx="0">
                  <c:v>0.746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7B3C-424B-83A7-19D9EF448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544320"/>
        <c:axId val="143546240"/>
      </c:scatterChart>
      <c:valAx>
        <c:axId val="143544320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546240"/>
        <c:crosses val="autoZero"/>
        <c:crossBetween val="midCat"/>
      </c:valAx>
      <c:valAx>
        <c:axId val="1435462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54432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1912401008952363"/>
          <c:y val="0.59801466627428101"/>
          <c:w val="0.32972725114956558"/>
          <c:h val="0.23536061618315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'Altitude PP2'!$E$2:$E$3</c:f>
              <c:strCache>
                <c:ptCount val="2"/>
                <c:pt idx="0">
                  <c:v>2022 Altitude PP2</c:v>
                </c:pt>
                <c:pt idx="1">
                  <c:v>A-S (50T)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xVal>
          <c:yVal>
            <c:numRef>
              <c:f>'Altitude PP2'!$E$5:$E$19</c:f>
              <c:numCache>
                <c:formatCode>0%</c:formatCode>
                <c:ptCount val="15"/>
                <c:pt idx="0">
                  <c:v>1.0645468509984639</c:v>
                </c:pt>
                <c:pt idx="1">
                  <c:v>1.0146953405017922</c:v>
                </c:pt>
                <c:pt idx="2">
                  <c:v>0.96696364567332305</c:v>
                </c:pt>
                <c:pt idx="3">
                  <c:v>0.92149513568868413</c:v>
                </c:pt>
                <c:pt idx="4">
                  <c:v>0.9</c:v>
                </c:pt>
                <c:pt idx="5">
                  <c:v>0.87836149513568873</c:v>
                </c:pt>
                <c:pt idx="6">
                  <c:v>0.83757296466973885</c:v>
                </c:pt>
                <c:pt idx="7">
                  <c:v>0.7991295442908346</c:v>
                </c:pt>
                <c:pt idx="8">
                  <c:v>0.7630005120327702</c:v>
                </c:pt>
                <c:pt idx="9">
                  <c:v>0.7291551459293395</c:v>
                </c:pt>
                <c:pt idx="10">
                  <c:v>0.69757296466973884</c:v>
                </c:pt>
                <c:pt idx="11">
                  <c:v>0.66826420890937011</c:v>
                </c:pt>
                <c:pt idx="12">
                  <c:v>0.64130056323604712</c:v>
                </c:pt>
                <c:pt idx="13">
                  <c:v>0.61695852534562212</c:v>
                </c:pt>
                <c:pt idx="14">
                  <c:v>0.561923273657289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E76-4613-A5D2-D832F60ACD3B}"/>
            </c:ext>
          </c:extLst>
        </c:ser>
        <c:ser>
          <c:idx val="1"/>
          <c:order val="1"/>
          <c:tx>
            <c:strRef>
              <c:f>'Altitude PP2'!$F$2:$F$4</c:f>
              <c:strCache>
                <c:ptCount val="3"/>
                <c:pt idx="0">
                  <c:v>2022 Altitude PP2</c:v>
                </c:pt>
                <c:pt idx="1">
                  <c:v>A-S (32T)</c:v>
                </c:pt>
              </c:strCache>
            </c:strRef>
          </c:tx>
          <c:spPr>
            <a:ln w="317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xVal>
          <c:yVal>
            <c:numRef>
              <c:f>'Altitude PP2'!$F$5:$F$19</c:f>
              <c:numCache>
                <c:formatCode>0%</c:formatCode>
                <c:ptCount val="15"/>
                <c:pt idx="0">
                  <c:v>0.93706093189964157</c:v>
                </c:pt>
                <c:pt idx="1">
                  <c:v>0.87913978494623657</c:v>
                </c:pt>
                <c:pt idx="2">
                  <c:v>0.82343061955965191</c:v>
                </c:pt>
                <c:pt idx="3">
                  <c:v>0.77013824884792625</c:v>
                </c:pt>
                <c:pt idx="4">
                  <c:v>0.746</c:v>
                </c:pt>
                <c:pt idx="5">
                  <c:v>0.71939580133128522</c:v>
                </c:pt>
                <c:pt idx="6">
                  <c:v>0.6712749615975423</c:v>
                </c:pt>
                <c:pt idx="7">
                  <c:v>0.62580645161290327</c:v>
                </c:pt>
                <c:pt idx="8">
                  <c:v>0.58302099334357405</c:v>
                </c:pt>
                <c:pt idx="9">
                  <c:v>0.54290834613415251</c:v>
                </c:pt>
                <c:pt idx="10">
                  <c:v>0.50548899129544289</c:v>
                </c:pt>
                <c:pt idx="11">
                  <c:v>0.47085509472606246</c:v>
                </c:pt>
                <c:pt idx="12">
                  <c:v>0.43919098822324631</c:v>
                </c:pt>
                <c:pt idx="13">
                  <c:v>0.41096774193548385</c:v>
                </c:pt>
                <c:pt idx="14">
                  <c:v>0.37381074168797951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E76-4613-A5D2-D832F60ACD3B}"/>
            </c:ext>
          </c:extLst>
        </c:ser>
        <c:ser>
          <c:idx val="2"/>
          <c:order val="2"/>
          <c:tx>
            <c:strRef>
              <c:f>'Altitude PP2'!$E$21:$E$23</c:f>
              <c:strCache>
                <c:ptCount val="3"/>
                <c:pt idx="0">
                  <c:v>2018 Altitude PP</c:v>
                </c:pt>
                <c:pt idx="1">
                  <c:v>A-S (50T)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PP2'!$C$24:$C$35</c:f>
              <c:numCache>
                <c:formatCode>0</c:formatCode>
                <c:ptCount val="12"/>
                <c:pt idx="0">
                  <c:v>0</c:v>
                </c:pt>
                <c:pt idx="1">
                  <c:v>15.16</c:v>
                </c:pt>
                <c:pt idx="2">
                  <c:v>30.22</c:v>
                </c:pt>
                <c:pt idx="3">
                  <c:v>45.05</c:v>
                </c:pt>
                <c:pt idx="4">
                  <c:v>59.57</c:v>
                </c:pt>
                <c:pt idx="5">
                  <c:v>73.680000000000007</c:v>
                </c:pt>
                <c:pt idx="6">
                  <c:v>87.33</c:v>
                </c:pt>
                <c:pt idx="7">
                  <c:v>100.48</c:v>
                </c:pt>
                <c:pt idx="8">
                  <c:v>113.12</c:v>
                </c:pt>
                <c:pt idx="9">
                  <c:v>125.25</c:v>
                </c:pt>
                <c:pt idx="10">
                  <c:v>136.89999999999998</c:v>
                </c:pt>
                <c:pt idx="11">
                  <c:v>148.14999999999998</c:v>
                </c:pt>
              </c:numCache>
            </c:numRef>
          </c:xVal>
          <c:yVal>
            <c:numRef>
              <c:f>'Altitude PP2'!$E$24:$E$35</c:f>
              <c:numCache>
                <c:formatCode>0%</c:formatCode>
                <c:ptCount val="12"/>
                <c:pt idx="0">
                  <c:v>0.85615975422427026</c:v>
                </c:pt>
                <c:pt idx="1">
                  <c:v>0.84051203277009723</c:v>
                </c:pt>
                <c:pt idx="2">
                  <c:v>0.82549923195084485</c:v>
                </c:pt>
                <c:pt idx="3">
                  <c:v>0.8127393753200205</c:v>
                </c:pt>
                <c:pt idx="4">
                  <c:v>0.80066564260112649</c:v>
                </c:pt>
                <c:pt idx="5">
                  <c:v>0.7897593445980543</c:v>
                </c:pt>
                <c:pt idx="6">
                  <c:v>0.77987711213517663</c:v>
                </c:pt>
                <c:pt idx="7">
                  <c:v>0.7709062980030722</c:v>
                </c:pt>
                <c:pt idx="8">
                  <c:v>0.76264208909370201</c:v>
                </c:pt>
                <c:pt idx="9">
                  <c:v>0.75483870967741939</c:v>
                </c:pt>
                <c:pt idx="10">
                  <c:v>0.74701484895033288</c:v>
                </c:pt>
                <c:pt idx="11">
                  <c:v>0.7385663082437276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0E76-4613-A5D2-D832F60ACD3B}"/>
            </c:ext>
          </c:extLst>
        </c:ser>
        <c:ser>
          <c:idx val="3"/>
          <c:order val="3"/>
          <c:tx>
            <c:strRef>
              <c:f>'Altitude PP2'!$F$21:$F$23</c:f>
              <c:strCache>
                <c:ptCount val="3"/>
                <c:pt idx="0">
                  <c:v>2018 Altitude PP</c:v>
                </c:pt>
                <c:pt idx="1">
                  <c:v>A-S (32T)</c:v>
                </c:pt>
              </c:strCache>
            </c:strRef>
          </c:tx>
          <c:spPr>
            <a:ln w="317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PP2'!$C$24:$C$35</c:f>
              <c:numCache>
                <c:formatCode>0</c:formatCode>
                <c:ptCount val="12"/>
                <c:pt idx="0">
                  <c:v>0</c:v>
                </c:pt>
                <c:pt idx="1">
                  <c:v>15.16</c:v>
                </c:pt>
                <c:pt idx="2">
                  <c:v>30.22</c:v>
                </c:pt>
                <c:pt idx="3">
                  <c:v>45.05</c:v>
                </c:pt>
                <c:pt idx="4">
                  <c:v>59.57</c:v>
                </c:pt>
                <c:pt idx="5">
                  <c:v>73.680000000000007</c:v>
                </c:pt>
                <c:pt idx="6">
                  <c:v>87.33</c:v>
                </c:pt>
                <c:pt idx="7">
                  <c:v>100.48</c:v>
                </c:pt>
                <c:pt idx="8">
                  <c:v>113.12</c:v>
                </c:pt>
                <c:pt idx="9">
                  <c:v>125.25</c:v>
                </c:pt>
                <c:pt idx="10">
                  <c:v>136.89999999999998</c:v>
                </c:pt>
                <c:pt idx="11">
                  <c:v>148.14999999999998</c:v>
                </c:pt>
              </c:numCache>
            </c:numRef>
          </c:xVal>
          <c:yVal>
            <c:numRef>
              <c:f>'Altitude PP2'!$F$24:$F$35</c:f>
              <c:numCache>
                <c:formatCode>0%</c:formatCode>
                <c:ptCount val="12"/>
                <c:pt idx="0">
                  <c:v>0.733005632360471</c:v>
                </c:pt>
                <c:pt idx="1">
                  <c:v>0.72289810547875055</c:v>
                </c:pt>
                <c:pt idx="2">
                  <c:v>0.71402969790066562</c:v>
                </c:pt>
                <c:pt idx="3">
                  <c:v>0.70647209421402968</c:v>
                </c:pt>
                <c:pt idx="4">
                  <c:v>0.70017409114183315</c:v>
                </c:pt>
                <c:pt idx="5">
                  <c:v>0.69506400409626223</c:v>
                </c:pt>
                <c:pt idx="6">
                  <c:v>0.69098822324628772</c:v>
                </c:pt>
                <c:pt idx="7">
                  <c:v>0.68774193548387097</c:v>
                </c:pt>
                <c:pt idx="8">
                  <c:v>0.68506912442396317</c:v>
                </c:pt>
                <c:pt idx="9">
                  <c:v>0.68259088581669225</c:v>
                </c:pt>
                <c:pt idx="10">
                  <c:v>0.67978494623655905</c:v>
                </c:pt>
                <c:pt idx="11">
                  <c:v>0.67570916538658476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0E76-4613-A5D2-D832F60ACD3B}"/>
            </c:ext>
          </c:extLst>
        </c:ser>
        <c:ser>
          <c:idx val="4"/>
          <c:order val="4"/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'Altitude PP2'!$C$27</c:f>
              <c:numCache>
                <c:formatCode>0</c:formatCode>
                <c:ptCount val="1"/>
                <c:pt idx="0">
                  <c:v>45.05</c:v>
                </c:pt>
              </c:numCache>
            </c:numRef>
          </c:xVal>
          <c:yVal>
            <c:numRef>
              <c:f>'Altitude PP2'!$E$27</c:f>
              <c:numCache>
                <c:formatCode>0%</c:formatCode>
                <c:ptCount val="1"/>
                <c:pt idx="0">
                  <c:v>0.8127393753200205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E76-4613-A5D2-D832F60ACD3B}"/>
            </c:ext>
          </c:extLst>
        </c:ser>
        <c:ser>
          <c:idx val="5"/>
          <c:order val="5"/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'Altitude PP2'!$C$27</c:f>
              <c:numCache>
                <c:formatCode>0</c:formatCode>
                <c:ptCount val="1"/>
                <c:pt idx="0">
                  <c:v>45.05</c:v>
                </c:pt>
              </c:numCache>
            </c:numRef>
          </c:xVal>
          <c:yVal>
            <c:numRef>
              <c:f>'Altitude PP2'!$F$27</c:f>
              <c:numCache>
                <c:formatCode>0%</c:formatCode>
                <c:ptCount val="1"/>
                <c:pt idx="0">
                  <c:v>0.70647209421402968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0E76-4613-A5D2-D832F60ACD3B}"/>
            </c:ext>
          </c:extLst>
        </c:ser>
        <c:ser>
          <c:idx val="6"/>
          <c:order val="6"/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'Altitude PP2'!$C$9</c:f>
              <c:numCache>
                <c:formatCode>0</c:formatCode>
                <c:ptCount val="1"/>
                <c:pt idx="0">
                  <c:v>51</c:v>
                </c:pt>
              </c:numCache>
            </c:numRef>
          </c:xVal>
          <c:yVal>
            <c:numRef>
              <c:f>'Altitude PP2'!$E$9</c:f>
              <c:numCache>
                <c:formatCode>0%</c:formatCode>
                <c:ptCount val="1"/>
                <c:pt idx="0">
                  <c:v>0.9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0E76-4613-A5D2-D832F60ACD3B}"/>
            </c:ext>
          </c:extLst>
        </c:ser>
        <c:ser>
          <c:idx val="7"/>
          <c:order val="7"/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'Altitude PP2'!$C$9</c:f>
              <c:numCache>
                <c:formatCode>0</c:formatCode>
                <c:ptCount val="1"/>
                <c:pt idx="0">
                  <c:v>51</c:v>
                </c:pt>
              </c:numCache>
            </c:numRef>
          </c:xVal>
          <c:yVal>
            <c:numRef>
              <c:f>'Altitude PP2'!$F$9</c:f>
              <c:numCache>
                <c:formatCode>0%</c:formatCode>
                <c:ptCount val="1"/>
                <c:pt idx="0">
                  <c:v>0.746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0E76-4613-A5D2-D832F60ACD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269888"/>
        <c:axId val="143271040"/>
      </c:scatterChart>
      <c:valAx>
        <c:axId val="14326988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271040"/>
        <c:crosses val="autoZero"/>
        <c:crossBetween val="midCat"/>
      </c:valAx>
      <c:valAx>
        <c:axId val="14327104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269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11912401008952363"/>
          <c:y val="0.59801466627428101"/>
          <c:w val="0.32972725114956558"/>
          <c:h val="0.235360616183154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43306112"/>
        <c:axId val="143463552"/>
      </c:scatterChart>
      <c:valAx>
        <c:axId val="143306112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143463552"/>
        <c:crosses val="autoZero"/>
        <c:crossBetween val="midCat"/>
      </c:valAx>
      <c:valAx>
        <c:axId val="14346355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143306112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685636856368566E-2"/>
          <c:y val="3.3490319204604921E-2"/>
          <c:w val="0.89730269082218383"/>
          <c:h val="0.9284180686205433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'Altitude PP2'!$G$2:$G$4</c:f>
              <c:strCache>
                <c:ptCount val="3"/>
                <c:pt idx="0">
                  <c:v>2022 Altitude PP2</c:v>
                </c:pt>
                <c:pt idx="1">
                  <c:v>Wheelpath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PP2'!$G$5:$G$19</c:f>
              <c:numCache>
                <c:formatCode>0</c:formatCode>
                <c:ptCount val="15"/>
                <c:pt idx="0">
                  <c:v>437</c:v>
                </c:pt>
                <c:pt idx="1">
                  <c:v>439.73</c:v>
                </c:pt>
                <c:pt idx="2">
                  <c:v>441.73</c:v>
                </c:pt>
                <c:pt idx="3">
                  <c:v>443.19</c:v>
                </c:pt>
                <c:pt idx="4">
                  <c:v>443.72</c:v>
                </c:pt>
                <c:pt idx="5">
                  <c:v>444.13</c:v>
                </c:pt>
                <c:pt idx="6">
                  <c:v>444.59</c:v>
                </c:pt>
                <c:pt idx="7">
                  <c:v>444.63</c:v>
                </c:pt>
                <c:pt idx="8">
                  <c:v>444.27</c:v>
                </c:pt>
                <c:pt idx="9">
                  <c:v>443.58</c:v>
                </c:pt>
                <c:pt idx="10">
                  <c:v>442.58</c:v>
                </c:pt>
                <c:pt idx="11">
                  <c:v>441.33</c:v>
                </c:pt>
                <c:pt idx="12">
                  <c:v>439.83</c:v>
                </c:pt>
                <c:pt idx="13">
                  <c:v>438.12</c:v>
                </c:pt>
                <c:pt idx="14">
                  <c:v>437.19</c:v>
                </c:pt>
              </c:numCache>
            </c:numRef>
          </c:xVal>
          <c:y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B8A-4042-84F4-6C149639A210}"/>
            </c:ext>
          </c:extLst>
        </c:ser>
        <c:ser>
          <c:idx val="1"/>
          <c:order val="1"/>
          <c:tx>
            <c:strRef>
              <c:f>'Altitude PP2'!$G$21:$G$23</c:f>
              <c:strCache>
                <c:ptCount val="3"/>
                <c:pt idx="0">
                  <c:v>2018 Altitude PP</c:v>
                </c:pt>
                <c:pt idx="1">
                  <c:v>Wheelpath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PP2'!$G$24:$G$35</c:f>
              <c:numCache>
                <c:formatCode>0</c:formatCode>
                <c:ptCount val="12"/>
                <c:pt idx="0">
                  <c:v>425</c:v>
                </c:pt>
                <c:pt idx="1">
                  <c:v>426.43</c:v>
                </c:pt>
                <c:pt idx="2">
                  <c:v>427.32</c:v>
                </c:pt>
                <c:pt idx="3">
                  <c:v>427.7</c:v>
                </c:pt>
                <c:pt idx="4">
                  <c:v>427.58</c:v>
                </c:pt>
                <c:pt idx="5">
                  <c:v>427</c:v>
                </c:pt>
                <c:pt idx="6">
                  <c:v>426.01</c:v>
                </c:pt>
                <c:pt idx="7">
                  <c:v>424.64</c:v>
                </c:pt>
                <c:pt idx="8">
                  <c:v>422.95</c:v>
                </c:pt>
                <c:pt idx="9">
                  <c:v>420.97</c:v>
                </c:pt>
                <c:pt idx="10">
                  <c:v>418.73</c:v>
                </c:pt>
                <c:pt idx="11">
                  <c:v>416.24</c:v>
                </c:pt>
              </c:numCache>
            </c:numRef>
          </c:xVal>
          <c:yVal>
            <c:numRef>
              <c:f>'Altitude PP2'!$C$24:$C$35</c:f>
              <c:numCache>
                <c:formatCode>0</c:formatCode>
                <c:ptCount val="12"/>
                <c:pt idx="0">
                  <c:v>0</c:v>
                </c:pt>
                <c:pt idx="1">
                  <c:v>15.16</c:v>
                </c:pt>
                <c:pt idx="2">
                  <c:v>30.22</c:v>
                </c:pt>
                <c:pt idx="3">
                  <c:v>45.05</c:v>
                </c:pt>
                <c:pt idx="4">
                  <c:v>59.57</c:v>
                </c:pt>
                <c:pt idx="5">
                  <c:v>73.680000000000007</c:v>
                </c:pt>
                <c:pt idx="6">
                  <c:v>87.33</c:v>
                </c:pt>
                <c:pt idx="7">
                  <c:v>100.48</c:v>
                </c:pt>
                <c:pt idx="8">
                  <c:v>113.12</c:v>
                </c:pt>
                <c:pt idx="9">
                  <c:v>125.25</c:v>
                </c:pt>
                <c:pt idx="10">
                  <c:v>136.89999999999998</c:v>
                </c:pt>
                <c:pt idx="11">
                  <c:v>148.14999999999998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5B8A-4042-84F4-6C149639A210}"/>
            </c:ext>
          </c:extLst>
        </c:ser>
        <c:ser>
          <c:idx val="2"/>
          <c:order val="2"/>
          <c:tx>
            <c:strRef>
              <c:f>'Altitude PP2'!$H$2:$H$4</c:f>
              <c:strCache>
                <c:ptCount val="3"/>
                <c:pt idx="0">
                  <c:v>2022 Altitude PP2</c:v>
                </c:pt>
                <c:pt idx="1">
                  <c:v>Wheelpath (normalized)</c:v>
                </c:pt>
              </c:strCache>
            </c:strRef>
          </c:tx>
          <c:spPr>
            <a:ln w="317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PP2'!$H$5:$H$19</c:f>
              <c:numCache>
                <c:formatCode>0</c:formatCode>
                <c:ptCount val="15"/>
                <c:pt idx="0">
                  <c:v>425</c:v>
                </c:pt>
                <c:pt idx="1">
                  <c:v>427.73</c:v>
                </c:pt>
                <c:pt idx="2">
                  <c:v>429.73</c:v>
                </c:pt>
                <c:pt idx="3">
                  <c:v>431.19</c:v>
                </c:pt>
                <c:pt idx="4">
                  <c:v>431.72</c:v>
                </c:pt>
                <c:pt idx="5">
                  <c:v>432.13</c:v>
                </c:pt>
                <c:pt idx="6">
                  <c:v>432.59</c:v>
                </c:pt>
                <c:pt idx="7">
                  <c:v>432.63</c:v>
                </c:pt>
                <c:pt idx="8">
                  <c:v>432.27</c:v>
                </c:pt>
                <c:pt idx="9">
                  <c:v>431.58</c:v>
                </c:pt>
                <c:pt idx="10">
                  <c:v>430.58</c:v>
                </c:pt>
                <c:pt idx="11">
                  <c:v>429.33</c:v>
                </c:pt>
                <c:pt idx="12">
                  <c:v>427.83</c:v>
                </c:pt>
                <c:pt idx="13">
                  <c:v>426.12</c:v>
                </c:pt>
                <c:pt idx="14">
                  <c:v>425.19</c:v>
                </c:pt>
              </c:numCache>
            </c:numRef>
          </c:xVal>
          <c:y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B8A-4042-84F4-6C149639A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3489664"/>
        <c:axId val="143504128"/>
      </c:scatterChart>
      <c:valAx>
        <c:axId val="143489664"/>
        <c:scaling>
          <c:orientation val="maxMin"/>
          <c:max val="45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504128"/>
        <c:crosses val="autoZero"/>
        <c:crossBetween val="midCat"/>
      </c:valAx>
      <c:valAx>
        <c:axId val="143504128"/>
        <c:scaling>
          <c:orientation val="minMax"/>
        </c:scaling>
        <c:delete val="0"/>
        <c:axPos val="r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34896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1112474540495544E-4"/>
          <c:y val="3.0129183846291604E-4"/>
          <c:w val="0.49287456326057072"/>
          <c:h val="0.1508184355734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42269440"/>
        <c:axId val="144483072"/>
      </c:scatterChart>
      <c:valAx>
        <c:axId val="142269440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144483072"/>
        <c:crosses val="autoZero"/>
        <c:crossBetween val="midCat"/>
      </c:valAx>
      <c:valAx>
        <c:axId val="144483072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142269440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685636856368566E-2"/>
          <c:y val="3.3490319204604921E-2"/>
          <c:w val="0.89730269082218383"/>
          <c:h val="0.92841806862054332"/>
        </c:manualLayout>
      </c:layout>
      <c:scatterChart>
        <c:scatterStyle val="lineMarker"/>
        <c:varyColors val="0"/>
        <c:ser>
          <c:idx val="0"/>
          <c:order val="0"/>
          <c:tx>
            <c:strRef>
              <c:f>'Altitude PP2'!$G$2:$G$4</c:f>
              <c:strCache>
                <c:ptCount val="3"/>
                <c:pt idx="0">
                  <c:v>2022 Altitude PP2</c:v>
                </c:pt>
                <c:pt idx="1">
                  <c:v>Wheelpath</c:v>
                </c:pt>
              </c:strCache>
            </c:strRef>
          </c:tx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PP2'!$G$5:$G$19</c:f>
              <c:numCache>
                <c:formatCode>0</c:formatCode>
                <c:ptCount val="15"/>
                <c:pt idx="0">
                  <c:v>437</c:v>
                </c:pt>
                <c:pt idx="1">
                  <c:v>439.73</c:v>
                </c:pt>
                <c:pt idx="2">
                  <c:v>441.73</c:v>
                </c:pt>
                <c:pt idx="3">
                  <c:v>443.19</c:v>
                </c:pt>
                <c:pt idx="4">
                  <c:v>443.72</c:v>
                </c:pt>
                <c:pt idx="5">
                  <c:v>444.13</c:v>
                </c:pt>
                <c:pt idx="6">
                  <c:v>444.59</c:v>
                </c:pt>
                <c:pt idx="7">
                  <c:v>444.63</c:v>
                </c:pt>
                <c:pt idx="8">
                  <c:v>444.27</c:v>
                </c:pt>
                <c:pt idx="9">
                  <c:v>443.58</c:v>
                </c:pt>
                <c:pt idx="10">
                  <c:v>442.58</c:v>
                </c:pt>
                <c:pt idx="11">
                  <c:v>441.33</c:v>
                </c:pt>
                <c:pt idx="12">
                  <c:v>439.83</c:v>
                </c:pt>
                <c:pt idx="13">
                  <c:v>438.12</c:v>
                </c:pt>
                <c:pt idx="14">
                  <c:v>437.19</c:v>
                </c:pt>
              </c:numCache>
            </c:numRef>
          </c:xVal>
          <c:y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5B8A-4042-84F4-6C149639A210}"/>
            </c:ext>
          </c:extLst>
        </c:ser>
        <c:ser>
          <c:idx val="1"/>
          <c:order val="1"/>
          <c:tx>
            <c:strRef>
              <c:f>'Altitude PP2'!$G$21:$G$23</c:f>
              <c:strCache>
                <c:ptCount val="3"/>
                <c:pt idx="0">
                  <c:v>2018 Altitude PP</c:v>
                </c:pt>
                <c:pt idx="1">
                  <c:v>Wheelpath</c:v>
                </c:pt>
              </c:strCache>
            </c:strRef>
          </c:tx>
          <c:spPr>
            <a:ln w="317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PP2'!$G$24:$G$35</c:f>
              <c:numCache>
                <c:formatCode>0</c:formatCode>
                <c:ptCount val="12"/>
                <c:pt idx="0">
                  <c:v>425</c:v>
                </c:pt>
                <c:pt idx="1">
                  <c:v>426.43</c:v>
                </c:pt>
                <c:pt idx="2">
                  <c:v>427.32</c:v>
                </c:pt>
                <c:pt idx="3">
                  <c:v>427.7</c:v>
                </c:pt>
                <c:pt idx="4">
                  <c:v>427.58</c:v>
                </c:pt>
                <c:pt idx="5">
                  <c:v>427</c:v>
                </c:pt>
                <c:pt idx="6">
                  <c:v>426.01</c:v>
                </c:pt>
                <c:pt idx="7">
                  <c:v>424.64</c:v>
                </c:pt>
                <c:pt idx="8">
                  <c:v>422.95</c:v>
                </c:pt>
                <c:pt idx="9">
                  <c:v>420.97</c:v>
                </c:pt>
                <c:pt idx="10">
                  <c:v>418.73</c:v>
                </c:pt>
                <c:pt idx="11">
                  <c:v>416.24</c:v>
                </c:pt>
              </c:numCache>
            </c:numRef>
          </c:xVal>
          <c:yVal>
            <c:numRef>
              <c:f>'Altitude PP2'!$C$24:$C$35</c:f>
              <c:numCache>
                <c:formatCode>0</c:formatCode>
                <c:ptCount val="12"/>
                <c:pt idx="0">
                  <c:v>0</c:v>
                </c:pt>
                <c:pt idx="1">
                  <c:v>15.16</c:v>
                </c:pt>
                <c:pt idx="2">
                  <c:v>30.22</c:v>
                </c:pt>
                <c:pt idx="3">
                  <c:v>45.05</c:v>
                </c:pt>
                <c:pt idx="4">
                  <c:v>59.57</c:v>
                </c:pt>
                <c:pt idx="5">
                  <c:v>73.680000000000007</c:v>
                </c:pt>
                <c:pt idx="6">
                  <c:v>87.33</c:v>
                </c:pt>
                <c:pt idx="7">
                  <c:v>100.48</c:v>
                </c:pt>
                <c:pt idx="8">
                  <c:v>113.12</c:v>
                </c:pt>
                <c:pt idx="9">
                  <c:v>125.25</c:v>
                </c:pt>
                <c:pt idx="10">
                  <c:v>136.89999999999998</c:v>
                </c:pt>
                <c:pt idx="11">
                  <c:v>148.14999999999998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5B8A-4042-84F4-6C149639A210}"/>
            </c:ext>
          </c:extLst>
        </c:ser>
        <c:ser>
          <c:idx val="2"/>
          <c:order val="2"/>
          <c:tx>
            <c:strRef>
              <c:f>'Altitude PP2'!$H$2:$H$4</c:f>
              <c:strCache>
                <c:ptCount val="3"/>
                <c:pt idx="0">
                  <c:v>2022 Altitude PP2</c:v>
                </c:pt>
                <c:pt idx="1">
                  <c:v>Wheelpath (normalized)</c:v>
                </c:pt>
              </c:strCache>
            </c:strRef>
          </c:tx>
          <c:spPr>
            <a:ln w="31750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'Altitude PP2'!$H$5:$H$19</c:f>
              <c:numCache>
                <c:formatCode>0</c:formatCode>
                <c:ptCount val="15"/>
                <c:pt idx="0">
                  <c:v>425</c:v>
                </c:pt>
                <c:pt idx="1">
                  <c:v>427.73</c:v>
                </c:pt>
                <c:pt idx="2">
                  <c:v>429.73</c:v>
                </c:pt>
                <c:pt idx="3">
                  <c:v>431.19</c:v>
                </c:pt>
                <c:pt idx="4">
                  <c:v>431.72</c:v>
                </c:pt>
                <c:pt idx="5">
                  <c:v>432.13</c:v>
                </c:pt>
                <c:pt idx="6">
                  <c:v>432.59</c:v>
                </c:pt>
                <c:pt idx="7">
                  <c:v>432.63</c:v>
                </c:pt>
                <c:pt idx="8">
                  <c:v>432.27</c:v>
                </c:pt>
                <c:pt idx="9">
                  <c:v>431.58</c:v>
                </c:pt>
                <c:pt idx="10">
                  <c:v>430.58</c:v>
                </c:pt>
                <c:pt idx="11">
                  <c:v>429.33</c:v>
                </c:pt>
                <c:pt idx="12">
                  <c:v>427.83</c:v>
                </c:pt>
                <c:pt idx="13">
                  <c:v>426.12</c:v>
                </c:pt>
                <c:pt idx="14">
                  <c:v>425.19</c:v>
                </c:pt>
              </c:numCache>
            </c:numRef>
          </c:xVal>
          <c:yVal>
            <c:numRef>
              <c:f>'Altitude PP2'!$C$5:$C$19</c:f>
              <c:numCache>
                <c:formatCode>0</c:formatCode>
                <c:ptCount val="15"/>
                <c:pt idx="0">
                  <c:v>0</c:v>
                </c:pt>
                <c:pt idx="1">
                  <c:v>14.98</c:v>
                </c:pt>
                <c:pt idx="2">
                  <c:v>29.77</c:v>
                </c:pt>
                <c:pt idx="3">
                  <c:v>44.27</c:v>
                </c:pt>
                <c:pt idx="4">
                  <c:v>51</c:v>
                </c:pt>
                <c:pt idx="5">
                  <c:v>58.4</c:v>
                </c:pt>
                <c:pt idx="6">
                  <c:v>72.11</c:v>
                </c:pt>
                <c:pt idx="7">
                  <c:v>85.35</c:v>
                </c:pt>
                <c:pt idx="8">
                  <c:v>98.11</c:v>
                </c:pt>
                <c:pt idx="9">
                  <c:v>110.36</c:v>
                </c:pt>
                <c:pt idx="10">
                  <c:v>122.13</c:v>
                </c:pt>
                <c:pt idx="11">
                  <c:v>133.41999999999999</c:v>
                </c:pt>
                <c:pt idx="12">
                  <c:v>144.29</c:v>
                </c:pt>
                <c:pt idx="13">
                  <c:v>154.82</c:v>
                </c:pt>
                <c:pt idx="14">
                  <c:v>160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5B8A-4042-84F4-6C149639A2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4771328"/>
        <c:axId val="144777600"/>
      </c:scatterChart>
      <c:valAx>
        <c:axId val="144771328"/>
        <c:scaling>
          <c:orientation val="maxMin"/>
          <c:max val="450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777600"/>
        <c:crosses val="autoZero"/>
        <c:crossBetween val="midCat"/>
      </c:valAx>
      <c:valAx>
        <c:axId val="144777600"/>
        <c:scaling>
          <c:orientation val="minMax"/>
        </c:scaling>
        <c:delete val="0"/>
        <c:axPos val="r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spPr>
          <a:noFill/>
          <a:ln w="317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47713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4.1112474540495544E-4"/>
          <c:y val="3.0129183846291604E-4"/>
          <c:w val="0.49287456326057072"/>
          <c:h val="0.150818435573481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sz="1400" b="0" i="0" baseline="0">
                <a:effectLst/>
              </a:rPr>
              <a:t>Powerplay Anti-Squat</a:t>
            </a:r>
            <a:endParaRPr lang="en-CA" sz="1400" baseline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7122703412073491E-2"/>
          <c:y val="5.0925925925925923E-2"/>
          <c:w val="0.86721062992125986"/>
          <c:h val="0.8416746864975212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146573184"/>
        <c:axId val="146574720"/>
      </c:scatterChart>
      <c:valAx>
        <c:axId val="14657318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" sourceLinked="1"/>
        <c:majorTickMark val="cross"/>
        <c:minorTickMark val="none"/>
        <c:tickLblPos val="nextTo"/>
        <c:crossAx val="146574720"/>
        <c:crosses val="autoZero"/>
        <c:crossBetween val="midCat"/>
      </c:valAx>
      <c:valAx>
        <c:axId val="146574720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cross"/>
        <c:minorTickMark val="none"/>
        <c:tickLblPos val="nextTo"/>
        <c:crossAx val="146573184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9-10T07:12:09.417" idx="12">
    <p:pos x="7632" y="965"/>
    <p:text>there must be a better way to display this?</p:text>
    <p:extLst>
      <p:ext uri="{C676402C-5697-4E1C-873F-D02D1690AC5C}">
        <p15:threadingInfo xmlns=""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1-09-10T07:12:09.417" idx="13">
    <p:pos x="7632" y="965"/>
    <p:text>there must be a better way to display this?</p:text>
    <p:extLst>
      <p:ext uri="{C676402C-5697-4E1C-873F-D02D1690AC5C}">
        <p15:threadingInfo xmlns="" xmlns:p15="http://schemas.microsoft.com/office/powerpoint/2012/main" timeZoneBias="420"/>
      </p:ext>
    </p:extLst>
  </p:cm>
</p:cmLst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0.01694</cdr:x>
      <cdr:y>0.02084</cdr:y>
    </cdr:from>
    <cdr:to>
      <cdr:x>0.2002</cdr:x>
      <cdr:y>0.11259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="" xmlns:a16="http://schemas.microsoft.com/office/drawing/2014/main" id="{B084B820-B277-47C8-B021-C9823744447B}"/>
            </a:ext>
          </a:extLst>
        </cdr:cNvPr>
        <cdr:cNvSpPr txBox="1"/>
      </cdr:nvSpPr>
      <cdr:spPr>
        <a:xfrm xmlns:a="http://schemas.openxmlformats.org/drawingml/2006/main">
          <a:off x="188663" y="118843"/>
          <a:ext cx="204094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de-DE" sz="2800" dirty="0"/>
            <a:t>4A </a:t>
          </a:r>
          <a:r>
            <a:rPr lang="cs-CZ" sz="2800" dirty="0" smtClean="0">
              <a:solidFill>
                <a:schemeClr val="tx1"/>
              </a:solidFill>
            </a:rPr>
            <a:t>nabíječka</a:t>
          </a:r>
          <a:endParaRPr lang="de-DE" sz="2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0.32817</cdr:x>
      <cdr:y>0.025</cdr:y>
    </cdr:from>
    <cdr:to>
      <cdr:x>0.63877</cdr:x>
      <cdr:y>0.11675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C0C6BFDB-C752-4D8D-81D7-5EF4446A3121}"/>
            </a:ext>
          </a:extLst>
        </cdr:cNvPr>
        <cdr:cNvSpPr txBox="1"/>
      </cdr:nvSpPr>
      <cdr:spPr>
        <a:xfrm xmlns:a="http://schemas.openxmlformats.org/drawingml/2006/main">
          <a:off x="3654869" y="142566"/>
          <a:ext cx="3459190" cy="5232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de-DE" sz="2800" dirty="0"/>
            <a:t>2A </a:t>
          </a:r>
          <a:r>
            <a:rPr lang="cs-CZ" sz="2800" dirty="0" smtClean="0">
              <a:solidFill>
                <a:schemeClr val="tx1"/>
              </a:solidFill>
            </a:rPr>
            <a:t>nabíječka</a:t>
          </a:r>
          <a:endParaRPr lang="de-DE" sz="2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0.32241</cdr:x>
      <cdr:y>0.06716</cdr:y>
    </cdr:from>
    <cdr:to>
      <cdr:x>0.32241</cdr:x>
      <cdr:y>0.88997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="" xmlns:a16="http://schemas.microsoft.com/office/drawing/2014/main" id="{FAB3BC78-B912-4C91-BB08-1AED7B6A86A0}"/>
            </a:ext>
          </a:extLst>
        </cdr:cNvPr>
        <cdr:cNvCxnSpPr/>
      </cdr:nvCxnSpPr>
      <cdr:spPr>
        <a:xfrm xmlns:a="http://schemas.openxmlformats.org/drawingml/2006/main">
          <a:off x="3590674" y="383009"/>
          <a:ext cx="0" cy="4692178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0.32952</cdr:x>
      <cdr:y>0.15998</cdr:y>
    </cdr:from>
    <cdr:to>
      <cdr:x>0.68583</cdr:x>
      <cdr:y>0.5</cdr:y>
    </cdr:to>
    <cdr:sp macro="" textlink="">
      <cdr:nvSpPr>
        <cdr:cNvPr id="9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BCC71D33-A314-4E4F-8697-6490BE81233F}"/>
            </a:ext>
          </a:extLst>
        </cdr:cNvPr>
        <cdr:cNvSpPr txBox="1"/>
      </cdr:nvSpPr>
      <cdr:spPr>
        <a:xfrm xmlns:a="http://schemas.openxmlformats.org/drawingml/2006/main">
          <a:off x="3669904" y="912306"/>
          <a:ext cx="3968268" cy="19389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342900" indent="-342900" algn="l">
            <a:buFontTx/>
            <a:buChar char="-"/>
          </a:pPr>
          <a:r>
            <a:rPr lang="cs-CZ" sz="2400" dirty="0" smtClean="0">
              <a:latin typeface="+mj-lt"/>
            </a:rPr>
            <a:t>Kompaktnější</a:t>
          </a:r>
          <a:endParaRPr lang="de-DE" sz="2400" dirty="0">
            <a:latin typeface="+mj-lt"/>
          </a:endParaRPr>
        </a:p>
        <a:p xmlns:a="http://schemas.openxmlformats.org/drawingml/2006/main">
          <a:pPr marL="342900" indent="-342900" algn="l">
            <a:buFontTx/>
            <a:buChar char="-"/>
          </a:pPr>
          <a:r>
            <a:rPr lang="cs-CZ" sz="2400" dirty="0" smtClean="0">
              <a:latin typeface="+mj-lt"/>
            </a:rPr>
            <a:t>Stejná hmostnost jako 4A</a:t>
          </a:r>
          <a:endParaRPr lang="de-DE" sz="2400" dirty="0">
            <a:latin typeface="+mj-lt"/>
          </a:endParaRPr>
        </a:p>
        <a:p xmlns:a="http://schemas.openxmlformats.org/drawingml/2006/main">
          <a:pPr marL="342900" indent="-342900" algn="l">
            <a:buFontTx/>
            <a:buChar char="-"/>
          </a:pPr>
          <a:r>
            <a:rPr lang="cs-CZ" sz="2400" dirty="0" smtClean="0">
              <a:latin typeface="+mj-lt"/>
            </a:rPr>
            <a:t>Není k dispozici na trhu jako náhradní díl</a:t>
          </a:r>
          <a:endParaRPr lang="de-DE" sz="2400" dirty="0">
            <a:latin typeface="+mj-lt"/>
          </a:endParaRPr>
        </a:p>
        <a:p xmlns:a="http://schemas.openxmlformats.org/drawingml/2006/main">
          <a:pPr marL="342900" indent="-342900" algn="l">
            <a:buFontTx/>
            <a:buChar char="-"/>
          </a:pPr>
          <a:r>
            <a:rPr lang="de-DE" sz="2400" dirty="0"/>
            <a:t>0%-100% </a:t>
          </a:r>
          <a:r>
            <a:rPr lang="de-DE" sz="2400" dirty="0" smtClean="0">
              <a:latin typeface="+mj-lt"/>
            </a:rPr>
            <a:t>7:35h</a:t>
          </a:r>
          <a:endParaRPr lang="de-DE" sz="2400" dirty="0">
            <a:solidFill>
              <a:schemeClr val="tx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0.10293</cdr:x>
      <cdr:y>0.93026</cdr:y>
    </cdr:from>
    <cdr:to>
      <cdr:x>0.98468</cdr:x>
      <cdr:y>0.98869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="" xmlns:a16="http://schemas.microsoft.com/office/drawing/2014/main" id="{C067CA2B-C980-427C-B325-4FDE35D541B5}"/>
            </a:ext>
          </a:extLst>
        </cdr:cNvPr>
        <cdr:cNvSpPr txBox="1"/>
      </cdr:nvSpPr>
      <cdr:spPr>
        <a:xfrm xmlns:a="http://schemas.openxmlformats.org/drawingml/2006/main">
          <a:off x="1146347" y="5304915"/>
          <a:ext cx="9820157" cy="3332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>
            <a:lnSpc>
              <a:spcPts val="1800"/>
            </a:lnSpc>
          </a:pPr>
          <a:r>
            <a:rPr lang="cs-CZ" sz="2000" b="1" dirty="0" smtClean="0">
              <a:solidFill>
                <a:schemeClr val="tx1"/>
              </a:solidFill>
              <a:latin typeface="+mj-lt"/>
            </a:rPr>
            <a:t>Kromě základního modelu Powerplay, jsou všechny modely dodávány s 4A nabíječkou.</a:t>
          </a:r>
          <a:endParaRPr lang="en-CA" sz="2000" b="1" dirty="0">
            <a:solidFill>
              <a:schemeClr val="tx1"/>
            </a:solidFill>
            <a:latin typeface="+mj-lt"/>
            <a:cs typeface="Arial"/>
          </a:endParaRPr>
        </a:p>
      </cdr:txBody>
    </cdr:sp>
  </cdr:relSizeAnchor>
  <cdr:relSizeAnchor xmlns:cdr="http://schemas.openxmlformats.org/drawingml/2006/chartDrawing">
    <cdr:from>
      <cdr:x>0.68483</cdr:x>
      <cdr:y>0.05864</cdr:y>
    </cdr:from>
    <cdr:to>
      <cdr:x>0.68483</cdr:x>
      <cdr:y>0.88145</cdr:y>
    </cdr:to>
    <cdr:cxnSp macro="">
      <cdr:nvCxnSpPr>
        <cdr:cNvPr id="10" name="Straight Connector 9">
          <a:extLst xmlns:a="http://schemas.openxmlformats.org/drawingml/2006/main">
            <a:ext uri="{FF2B5EF4-FFF2-40B4-BE49-F238E27FC236}">
              <a16:creationId xmlns="" xmlns:a16="http://schemas.microsoft.com/office/drawing/2014/main" id="{18418248-86D9-4389-96B8-F821CD6E9D03}"/>
            </a:ext>
          </a:extLst>
        </cdr:cNvPr>
        <cdr:cNvCxnSpPr/>
      </cdr:nvCxnSpPr>
      <cdr:spPr>
        <a:xfrm xmlns:a="http://schemas.openxmlformats.org/drawingml/2006/main">
          <a:off x="7627066" y="334418"/>
          <a:ext cx="0" cy="4692178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0.6894</cdr:x>
      <cdr:y>0.025</cdr:y>
    </cdr:from>
    <cdr:to>
      <cdr:x>1</cdr:x>
      <cdr:y>0.11675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F7967982-D154-414C-B9F6-D39772E0A631}"/>
            </a:ext>
          </a:extLst>
        </cdr:cNvPr>
        <cdr:cNvSpPr txBox="1"/>
      </cdr:nvSpPr>
      <cdr:spPr>
        <a:xfrm xmlns:a="http://schemas.openxmlformats.org/drawingml/2006/main">
          <a:off x="7677986" y="142578"/>
          <a:ext cx="3459136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cs-CZ" sz="2800" dirty="0" smtClean="0"/>
            <a:t>Cestovní nabíječka</a:t>
          </a:r>
          <a:endParaRPr lang="de-DE" sz="2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0.03558</cdr:x>
      <cdr:y>0.5733</cdr:y>
    </cdr:from>
    <cdr:to>
      <cdr:x>0.29607</cdr:x>
      <cdr:y>0.83331</cdr:y>
    </cdr:to>
    <cdr:pic>
      <cdr:nvPicPr>
        <cdr:cNvPr id="15" name="Picture 14" descr="A picture containing electronics, projector, adapter&#10;&#10;Description automatically generated">
          <a:extLst xmlns:a="http://schemas.openxmlformats.org/drawingml/2006/main">
            <a:ext uri="{FF2B5EF4-FFF2-40B4-BE49-F238E27FC236}">
              <a16:creationId xmlns="" xmlns:a16="http://schemas.microsoft.com/office/drawing/2014/main" id="{CA4585F7-BF67-470A-91A1-20F4D4757C5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96269" y="3269318"/>
          <a:ext cx="2901122" cy="148275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0.72347</cdr:x>
      <cdr:y>0.47458</cdr:y>
    </cdr:from>
    <cdr:to>
      <cdr:x>0.95518</cdr:x>
      <cdr:y>0.92351</cdr:y>
    </cdr:to>
    <cdr:pic>
      <cdr:nvPicPr>
        <cdr:cNvPr id="16" name="Picture 15" descr="A picture containing indoor, adapter, charger&#10;&#10;Description automatically generated">
          <a:extLst xmlns:a="http://schemas.openxmlformats.org/drawingml/2006/main">
            <a:ext uri="{FF2B5EF4-FFF2-40B4-BE49-F238E27FC236}">
              <a16:creationId xmlns="" xmlns:a16="http://schemas.microsoft.com/office/drawing/2014/main" id="{B3512CCE-DA64-4908-9AAD-7D59177B1E26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8057369" y="2706327"/>
          <a:ext cx="2580608" cy="256008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0.01816</cdr:x>
      <cdr:y>0.15152</cdr:y>
    </cdr:from>
    <cdr:to>
      <cdr:x>0.305</cdr:x>
      <cdr:y>0.49154</cdr:y>
    </cdr:to>
    <cdr:sp macro="" textlink="">
      <cdr:nvSpPr>
        <cdr:cNvPr id="13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520B6B9D-0169-40B4-9695-4F3CD6411A33}"/>
            </a:ext>
          </a:extLst>
        </cdr:cNvPr>
        <cdr:cNvSpPr txBox="1"/>
      </cdr:nvSpPr>
      <cdr:spPr>
        <a:xfrm xmlns:a="http://schemas.openxmlformats.org/drawingml/2006/main">
          <a:off x="202250" y="864062"/>
          <a:ext cx="3194572" cy="193899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342900" indent="-342900" algn="l">
            <a:buFontTx/>
            <a:buChar char="-"/>
          </a:pPr>
          <a:r>
            <a:rPr lang="cs-CZ" sz="2400" dirty="0" smtClean="0">
              <a:latin typeface="+mj-lt"/>
            </a:rPr>
            <a:t>O něco delší než předchozí verze</a:t>
          </a:r>
          <a:endParaRPr lang="de-DE" sz="2400" dirty="0">
            <a:latin typeface="+mj-lt"/>
          </a:endParaRPr>
        </a:p>
        <a:p xmlns:a="http://schemas.openxmlformats.org/drawingml/2006/main">
          <a:pPr marL="342900" indent="-342900" algn="l">
            <a:buFontTx/>
            <a:buChar char="-"/>
          </a:pPr>
          <a:r>
            <a:rPr lang="cs-CZ" sz="2400" dirty="0" smtClean="0">
              <a:latin typeface="+mj-lt"/>
            </a:rPr>
            <a:t>Kompaktnější design</a:t>
          </a:r>
          <a:endParaRPr lang="de-DE" sz="2400" dirty="0">
            <a:latin typeface="+mj-lt"/>
          </a:endParaRPr>
        </a:p>
        <a:p xmlns:a="http://schemas.openxmlformats.org/drawingml/2006/main">
          <a:pPr marL="342900" indent="-342900" algn="l">
            <a:buFontTx/>
            <a:buChar char="-"/>
          </a:pPr>
          <a:r>
            <a:rPr lang="cs-CZ" sz="2400" dirty="0" smtClean="0">
              <a:latin typeface="+mj-lt"/>
            </a:rPr>
            <a:t>Lehčí </a:t>
          </a:r>
          <a:r>
            <a:rPr lang="de-DE" sz="2400" dirty="0" smtClean="0">
              <a:latin typeface="+mj-lt"/>
            </a:rPr>
            <a:t>750g </a:t>
          </a:r>
          <a:r>
            <a:rPr lang="de-DE" sz="2400" dirty="0">
              <a:latin typeface="+mj-lt"/>
            </a:rPr>
            <a:t>vs. 852g</a:t>
          </a:r>
        </a:p>
        <a:p xmlns:a="http://schemas.openxmlformats.org/drawingml/2006/main">
          <a:pPr marL="342900" indent="-342900" algn="l">
            <a:buFontTx/>
            <a:buChar char="-"/>
          </a:pPr>
          <a:r>
            <a:rPr lang="de-DE" sz="2400" dirty="0"/>
            <a:t>0%-100% </a:t>
          </a:r>
          <a:r>
            <a:rPr lang="de-DE" sz="2400" dirty="0">
              <a:latin typeface="+mj-lt"/>
            </a:rPr>
            <a:t>3:55 </a:t>
          </a:r>
          <a:r>
            <a:rPr lang="de-DE" sz="2400" dirty="0" smtClean="0">
              <a:latin typeface="+mj-lt"/>
            </a:rPr>
            <a:t>h</a:t>
          </a:r>
          <a:endParaRPr lang="de-DE" sz="2400" dirty="0">
            <a:solidFill>
              <a:schemeClr val="tx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0.69544</cdr:x>
      <cdr:y>0.15998</cdr:y>
    </cdr:from>
    <cdr:to>
      <cdr:x>0.977</cdr:x>
      <cdr:y>0.43523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5310987A-292C-47F2-8219-E9C3FACAED38}"/>
            </a:ext>
          </a:extLst>
        </cdr:cNvPr>
        <cdr:cNvSpPr txBox="1"/>
      </cdr:nvSpPr>
      <cdr:spPr>
        <a:xfrm xmlns:a="http://schemas.openxmlformats.org/drawingml/2006/main">
          <a:off x="7745200" y="912306"/>
          <a:ext cx="3135768" cy="156966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342900" indent="-342900" algn="l">
            <a:buFontTx/>
            <a:buChar char="-"/>
          </a:pPr>
          <a:r>
            <a:rPr lang="de-DE" sz="2400" dirty="0">
              <a:latin typeface="+mj-lt"/>
            </a:rPr>
            <a:t>12V </a:t>
          </a:r>
          <a:r>
            <a:rPr lang="cs-CZ" sz="2400" dirty="0" smtClean="0">
              <a:latin typeface="+mj-lt"/>
            </a:rPr>
            <a:t>pro mobilní zasuvky v autě</a:t>
          </a:r>
          <a:endParaRPr lang="de-DE" sz="2400" dirty="0">
            <a:latin typeface="+mj-lt"/>
          </a:endParaRPr>
        </a:p>
        <a:p xmlns:a="http://schemas.openxmlformats.org/drawingml/2006/main">
          <a:pPr marL="342900" indent="-342900" algn="l">
            <a:buFontTx/>
            <a:buChar char="-"/>
          </a:pPr>
          <a:r>
            <a:rPr lang="de-DE" sz="2400" dirty="0">
              <a:latin typeface="+mj-lt"/>
            </a:rPr>
            <a:t>2A</a:t>
          </a:r>
        </a:p>
        <a:p xmlns:a="http://schemas.openxmlformats.org/drawingml/2006/main">
          <a:pPr marL="342900" indent="-342900" algn="l">
            <a:buFontTx/>
            <a:buChar char="-"/>
          </a:pPr>
          <a:r>
            <a:rPr lang="de-DE" sz="2400" dirty="0"/>
            <a:t>0%-100% </a:t>
          </a:r>
          <a:r>
            <a:rPr lang="de-DE" sz="2400" dirty="0" smtClean="0">
              <a:latin typeface="+mj-lt"/>
            </a:rPr>
            <a:t>7:35h</a:t>
          </a:r>
          <a:endParaRPr lang="de-DE" sz="2400" dirty="0">
            <a:solidFill>
              <a:schemeClr val="tx1"/>
            </a:solidFill>
            <a:latin typeface="+mj-lt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0.05177</cdr:x>
      <cdr:y>0.02483</cdr:y>
    </cdr:from>
    <cdr:to>
      <cdr:x>0.57668</cdr:x>
      <cdr:y>0.12737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="" xmlns:a16="http://schemas.microsoft.com/office/drawing/2014/main" id="{E9D5D55C-C86B-4AED-9E44-ED30714B963B}"/>
            </a:ext>
          </a:extLst>
        </cdr:cNvPr>
        <cdr:cNvSpPr txBox="1"/>
      </cdr:nvSpPr>
      <cdr:spPr>
        <a:xfrm xmlns:a="http://schemas.openxmlformats.org/drawingml/2006/main">
          <a:off x="387533" y="141596"/>
          <a:ext cx="392928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cs-CZ" sz="3200" u="sng" dirty="0" smtClean="0"/>
            <a:t>Nový OWERTIMEPACK</a:t>
          </a:r>
          <a:endParaRPr lang="de-DE" sz="3200" u="sng" dirty="0"/>
        </a:p>
      </cdr:txBody>
    </cdr:sp>
  </cdr:relSizeAnchor>
  <cdr:relSizeAnchor xmlns:cdr="http://schemas.openxmlformats.org/drawingml/2006/chartDrawing">
    <cdr:from>
      <cdr:x>0</cdr:x>
      <cdr:y>0.10991</cdr:y>
    </cdr:from>
    <cdr:to>
      <cdr:x>0.9472</cdr:x>
      <cdr:y>0.57946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93B02E4E-3DDC-4AA0-9B35-90AA2A8753CC}"/>
            </a:ext>
          </a:extLst>
        </cdr:cNvPr>
        <cdr:cNvSpPr txBox="1"/>
      </cdr:nvSpPr>
      <cdr:spPr>
        <a:xfrm xmlns:a="http://schemas.openxmlformats.org/drawingml/2006/main">
          <a:off x="-3148938" y="626776"/>
          <a:ext cx="7090403" cy="267765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de-DE" sz="2800" dirty="0">
              <a:latin typeface="+mj-lt"/>
            </a:rPr>
            <a:t>-     314 Wh </a:t>
          </a:r>
          <a:r>
            <a:rPr lang="de-DE" sz="2800" dirty="0" smtClean="0">
              <a:latin typeface="+mj-lt"/>
            </a:rPr>
            <a:t>Li-ion</a:t>
          </a:r>
        </a:p>
        <a:p xmlns:a="http://schemas.openxmlformats.org/drawingml/2006/main">
          <a:pPr algn="l"/>
          <a:r>
            <a:rPr lang="de-DE" sz="2800" dirty="0" smtClean="0">
              <a:latin typeface="+mj-lt"/>
            </a:rPr>
            <a:t>-     </a:t>
          </a:r>
          <a:r>
            <a:rPr lang="cs-CZ" sz="2800" dirty="0" smtClean="0">
              <a:latin typeface="+mj-lt"/>
            </a:rPr>
            <a:t>Váha je 2kg včetně montážního příslušenství</a:t>
          </a:r>
          <a:endParaRPr lang="de-DE" sz="2800" dirty="0" smtClean="0">
            <a:latin typeface="+mj-lt"/>
          </a:endParaRPr>
        </a:p>
        <a:p xmlns:a="http://schemas.openxmlformats.org/drawingml/2006/main">
          <a:pPr algn="l"/>
          <a:r>
            <a:rPr lang="de-DE" sz="2800" dirty="0" smtClean="0">
              <a:latin typeface="+mj-lt"/>
            </a:rPr>
            <a:t>-    </a:t>
          </a:r>
          <a:r>
            <a:rPr lang="cs-CZ" sz="2800" dirty="0" smtClean="0">
              <a:latin typeface="+mj-lt"/>
            </a:rPr>
            <a:t> Kompatibilní s </a:t>
          </a:r>
          <a:r>
            <a:rPr lang="de-DE" sz="2800" dirty="0" smtClean="0">
              <a:latin typeface="+mj-lt"/>
            </a:rPr>
            <a:t> </a:t>
          </a:r>
          <a:r>
            <a:rPr lang="de-DE" sz="2800" dirty="0">
              <a:latin typeface="+mj-lt"/>
            </a:rPr>
            <a:t>Dyname 3.0 </a:t>
          </a:r>
          <a:r>
            <a:rPr lang="de-DE" sz="2800" dirty="0" smtClean="0">
              <a:latin typeface="+mj-lt"/>
            </a:rPr>
            <a:t>a </a:t>
          </a:r>
          <a:r>
            <a:rPr lang="de-DE" sz="2800" dirty="0">
              <a:latin typeface="+mj-lt"/>
            </a:rPr>
            <a:t>4.0</a:t>
          </a:r>
        </a:p>
        <a:p xmlns:a="http://schemas.openxmlformats.org/drawingml/2006/main">
          <a:pPr marL="457200" indent="-457200" algn="l">
            <a:buFontTx/>
            <a:buChar char="-"/>
          </a:pPr>
          <a:r>
            <a:rPr lang="de-DE" sz="2800" dirty="0">
              <a:latin typeface="+mj-lt"/>
            </a:rPr>
            <a:t>80% </a:t>
          </a:r>
          <a:r>
            <a:rPr lang="cs-CZ" sz="2800" dirty="0" smtClean="0">
              <a:latin typeface="+mj-lt"/>
            </a:rPr>
            <a:t>nabití za </a:t>
          </a:r>
          <a:r>
            <a:rPr lang="de-DE" sz="2800" dirty="0" smtClean="0">
              <a:latin typeface="+mj-lt"/>
            </a:rPr>
            <a:t>1:05</a:t>
          </a:r>
          <a:r>
            <a:rPr lang="cs-CZ" sz="2800" dirty="0" smtClean="0">
              <a:latin typeface="+mj-lt"/>
            </a:rPr>
            <a:t>h</a:t>
          </a:r>
          <a:endParaRPr lang="de-DE" sz="2800" dirty="0">
            <a:latin typeface="+mj-lt"/>
          </a:endParaRPr>
        </a:p>
        <a:p xmlns:a="http://schemas.openxmlformats.org/drawingml/2006/main">
          <a:pPr marL="457200" indent="-457200" algn="l">
            <a:buFontTx/>
            <a:buChar char="-"/>
          </a:pPr>
          <a:r>
            <a:rPr lang="de-DE" sz="2800" dirty="0">
              <a:latin typeface="+mj-lt"/>
            </a:rPr>
            <a:t>100% </a:t>
          </a:r>
          <a:r>
            <a:rPr lang="cs-CZ" sz="2800" dirty="0" smtClean="0">
              <a:latin typeface="+mj-lt"/>
            </a:rPr>
            <a:t>nabití za</a:t>
          </a:r>
          <a:r>
            <a:rPr lang="de-DE" sz="2800" dirty="0" smtClean="0">
              <a:latin typeface="+mj-lt"/>
            </a:rPr>
            <a:t> 2:10</a:t>
          </a:r>
          <a:r>
            <a:rPr lang="cs-CZ" sz="2800" dirty="0" smtClean="0">
              <a:latin typeface="+mj-lt"/>
            </a:rPr>
            <a:t>h</a:t>
          </a:r>
          <a:endParaRPr lang="de-DE" sz="2800" dirty="0">
            <a:latin typeface="+mj-lt"/>
          </a:endParaRPr>
        </a:p>
        <a:p xmlns:a="http://schemas.openxmlformats.org/drawingml/2006/main">
          <a:pPr marL="457200" indent="-457200" algn="l">
            <a:buFontTx/>
            <a:buChar char="-"/>
          </a:pPr>
          <a:r>
            <a:rPr lang="cs-CZ" sz="2800" dirty="0" smtClean="0">
              <a:latin typeface="+mj-lt"/>
            </a:rPr>
            <a:t>Kompatibilní se 4A nabíječkou</a:t>
          </a:r>
          <a:endParaRPr lang="de-DE" sz="2800" dirty="0">
            <a:latin typeface="+mj-lt"/>
          </a:endParaRPr>
        </a:p>
      </cdr:txBody>
    </cdr:sp>
  </cdr:relSizeAnchor>
  <cdr:relSizeAnchor xmlns:cdr="http://schemas.openxmlformats.org/drawingml/2006/chartDrawing">
    <cdr:from>
      <cdr:x>0.02208</cdr:x>
      <cdr:y>0.63604</cdr:y>
    </cdr:from>
    <cdr:to>
      <cdr:x>0.32753</cdr:x>
      <cdr:y>0.97424</cdr:y>
    </cdr:to>
    <cdr:pic>
      <cdr:nvPicPr>
        <cdr:cNvPr id="13" name="Picture 12" descr="Logo, company name&#10;&#10;Description automatically generated">
          <a:extLst xmlns:a="http://schemas.openxmlformats.org/drawingml/2006/main">
            <a:ext uri="{FF2B5EF4-FFF2-40B4-BE49-F238E27FC236}">
              <a16:creationId xmlns="" xmlns:a16="http://schemas.microsoft.com/office/drawing/2014/main" id="{B177EA66-04AC-461D-999C-42B1A17276FE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b="15182"/>
        <a:stretch xmlns:a="http://schemas.openxmlformats.org/drawingml/2006/main"/>
      </cdr:blipFill>
      <cdr:spPr>
        <a:xfrm xmlns:a="http://schemas.openxmlformats.org/drawingml/2006/main">
          <a:off x="165253" y="3627114"/>
          <a:ext cx="2286521" cy="1928598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0.05177</cdr:x>
      <cdr:y>0.02483</cdr:y>
    </cdr:from>
    <cdr:to>
      <cdr:x>0.57668</cdr:x>
      <cdr:y>0.12737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="" xmlns:a16="http://schemas.microsoft.com/office/drawing/2014/main" id="{E9D5D55C-C86B-4AED-9E44-ED30714B963B}"/>
            </a:ext>
          </a:extLst>
        </cdr:cNvPr>
        <cdr:cNvSpPr txBox="1"/>
      </cdr:nvSpPr>
      <cdr:spPr>
        <a:xfrm xmlns:a="http://schemas.openxmlformats.org/drawingml/2006/main">
          <a:off x="387533" y="141596"/>
          <a:ext cx="3929281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 algn="l"/>
          <a:r>
            <a:rPr lang="cs-CZ" sz="3200" u="sng" dirty="0" smtClean="0"/>
            <a:t>Nový OWERTIMEPACK</a:t>
          </a:r>
          <a:endParaRPr lang="de-DE" sz="3200" u="sng" dirty="0"/>
        </a:p>
      </cdr:txBody>
    </cdr:sp>
  </cdr:relSizeAnchor>
  <cdr:relSizeAnchor xmlns:cdr="http://schemas.openxmlformats.org/drawingml/2006/chartDrawing">
    <cdr:from>
      <cdr:x>0</cdr:x>
      <cdr:y>0.10991</cdr:y>
    </cdr:from>
    <cdr:to>
      <cdr:x>0.9472</cdr:x>
      <cdr:y>0.57946</cdr:y>
    </cdr:to>
    <cdr:sp macro="" textlink="">
      <cdr:nvSpPr>
        <cdr:cNvPr id="1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93B02E4E-3DDC-4AA0-9B35-90AA2A8753CC}"/>
            </a:ext>
          </a:extLst>
        </cdr:cNvPr>
        <cdr:cNvSpPr txBox="1"/>
      </cdr:nvSpPr>
      <cdr:spPr>
        <a:xfrm xmlns:a="http://schemas.openxmlformats.org/drawingml/2006/main">
          <a:off x="0" y="626776"/>
          <a:ext cx="7090403" cy="267765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de-DE" sz="2800" dirty="0">
              <a:latin typeface="+mj-lt"/>
            </a:rPr>
            <a:t>-    </a:t>
          </a:r>
          <a:r>
            <a:rPr lang="cs-CZ" sz="2800" dirty="0" smtClean="0">
              <a:latin typeface="+mj-lt"/>
            </a:rPr>
            <a:t> </a:t>
          </a:r>
          <a:r>
            <a:rPr lang="de-DE" sz="2800" dirty="0" smtClean="0">
              <a:latin typeface="+mj-lt"/>
            </a:rPr>
            <a:t>314 </a:t>
          </a:r>
          <a:r>
            <a:rPr lang="de-DE" sz="2800" dirty="0">
              <a:latin typeface="+mj-lt"/>
            </a:rPr>
            <a:t>Wh Li-ion</a:t>
          </a:r>
        </a:p>
        <a:p xmlns:a="http://schemas.openxmlformats.org/drawingml/2006/main">
          <a:pPr algn="l"/>
          <a:r>
            <a:rPr lang="de-DE" sz="2800" dirty="0">
              <a:latin typeface="+mj-lt"/>
            </a:rPr>
            <a:t>- </a:t>
          </a:r>
          <a:r>
            <a:rPr lang="cs-CZ" sz="2800" dirty="0" smtClean="0">
              <a:latin typeface="+mj-lt"/>
            </a:rPr>
            <a:t>    Váha </a:t>
          </a:r>
          <a:r>
            <a:rPr lang="cs-CZ" sz="2800" dirty="0">
              <a:latin typeface="+mj-lt"/>
            </a:rPr>
            <a:t>je 2kg včetně montážního příslušenství</a:t>
          </a:r>
          <a:endParaRPr lang="de-DE" sz="2800" dirty="0">
            <a:latin typeface="+mj-lt"/>
          </a:endParaRPr>
        </a:p>
        <a:p xmlns:a="http://schemas.openxmlformats.org/drawingml/2006/main">
          <a:pPr algn="l"/>
          <a:r>
            <a:rPr lang="de-DE" sz="2800" dirty="0">
              <a:latin typeface="+mj-lt"/>
            </a:rPr>
            <a:t>-    </a:t>
          </a:r>
          <a:r>
            <a:rPr lang="cs-CZ" sz="2800" dirty="0">
              <a:latin typeface="+mj-lt"/>
            </a:rPr>
            <a:t> Kompatibilní s </a:t>
          </a:r>
          <a:r>
            <a:rPr lang="de-DE" sz="2800" dirty="0">
              <a:latin typeface="+mj-lt"/>
            </a:rPr>
            <a:t> Dyname 3.0 a 4.0</a:t>
          </a:r>
        </a:p>
        <a:p xmlns:a="http://schemas.openxmlformats.org/drawingml/2006/main">
          <a:pPr marL="457200" indent="-457200" algn="l">
            <a:buFontTx/>
            <a:buChar char="-"/>
          </a:pPr>
          <a:r>
            <a:rPr lang="de-DE" sz="2800" dirty="0">
              <a:latin typeface="+mj-lt"/>
            </a:rPr>
            <a:t>80% </a:t>
          </a:r>
          <a:r>
            <a:rPr lang="cs-CZ" sz="2800" dirty="0">
              <a:latin typeface="+mj-lt"/>
            </a:rPr>
            <a:t>nabití za </a:t>
          </a:r>
          <a:r>
            <a:rPr lang="de-DE" sz="2800" dirty="0">
              <a:latin typeface="+mj-lt"/>
            </a:rPr>
            <a:t>1:05</a:t>
          </a:r>
          <a:r>
            <a:rPr lang="cs-CZ" sz="2800" dirty="0">
              <a:latin typeface="+mj-lt"/>
            </a:rPr>
            <a:t>h</a:t>
          </a:r>
          <a:endParaRPr lang="de-DE" sz="2800" dirty="0">
            <a:latin typeface="+mj-lt"/>
          </a:endParaRPr>
        </a:p>
        <a:p xmlns:a="http://schemas.openxmlformats.org/drawingml/2006/main">
          <a:pPr marL="457200" indent="-457200" algn="l">
            <a:buFontTx/>
            <a:buChar char="-"/>
          </a:pPr>
          <a:r>
            <a:rPr lang="de-DE" sz="2800" dirty="0">
              <a:latin typeface="+mj-lt"/>
            </a:rPr>
            <a:t>100% </a:t>
          </a:r>
          <a:r>
            <a:rPr lang="cs-CZ" sz="2800" dirty="0">
              <a:latin typeface="+mj-lt"/>
            </a:rPr>
            <a:t>nabití za</a:t>
          </a:r>
          <a:r>
            <a:rPr lang="de-DE" sz="2800" dirty="0">
              <a:latin typeface="+mj-lt"/>
            </a:rPr>
            <a:t> 2:10</a:t>
          </a:r>
          <a:r>
            <a:rPr lang="cs-CZ" sz="2800" dirty="0">
              <a:latin typeface="+mj-lt"/>
            </a:rPr>
            <a:t>h</a:t>
          </a:r>
          <a:endParaRPr lang="de-DE" sz="2800" dirty="0">
            <a:latin typeface="+mj-lt"/>
          </a:endParaRPr>
        </a:p>
        <a:p xmlns:a="http://schemas.openxmlformats.org/drawingml/2006/main">
          <a:pPr marL="457200" indent="-457200" algn="l">
            <a:buFontTx/>
            <a:buChar char="-"/>
          </a:pPr>
          <a:r>
            <a:rPr lang="cs-CZ" sz="2800" dirty="0" smtClean="0">
              <a:latin typeface="+mj-lt"/>
            </a:rPr>
            <a:t>Kompatibilní </a:t>
          </a:r>
          <a:r>
            <a:rPr lang="cs-CZ" sz="2800" dirty="0">
              <a:latin typeface="+mj-lt"/>
            </a:rPr>
            <a:t>se 4A nabíječkou</a:t>
          </a:r>
          <a:endParaRPr lang="de-DE" sz="2800" dirty="0">
            <a:latin typeface="+mj-lt"/>
          </a:endParaRPr>
        </a:p>
      </cdr:txBody>
    </cdr:sp>
  </cdr:relSizeAnchor>
  <cdr:relSizeAnchor xmlns:cdr="http://schemas.openxmlformats.org/drawingml/2006/chartDrawing">
    <cdr:from>
      <cdr:x>0.02208</cdr:x>
      <cdr:y>0.63604</cdr:y>
    </cdr:from>
    <cdr:to>
      <cdr:x>0.32753</cdr:x>
      <cdr:y>0.97424</cdr:y>
    </cdr:to>
    <cdr:pic>
      <cdr:nvPicPr>
        <cdr:cNvPr id="13" name="Picture 12" descr="Logo, company name&#10;&#10;Description automatically generated">
          <a:extLst xmlns:a="http://schemas.openxmlformats.org/drawingml/2006/main">
            <a:ext uri="{FF2B5EF4-FFF2-40B4-BE49-F238E27FC236}">
              <a16:creationId xmlns="" xmlns:a16="http://schemas.microsoft.com/office/drawing/2014/main" id="{B177EA66-04AC-461D-999C-42B1A17276FE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b="15182"/>
        <a:stretch xmlns:a="http://schemas.openxmlformats.org/drawingml/2006/main"/>
      </cdr:blipFill>
      <cdr:spPr>
        <a:xfrm xmlns:a="http://schemas.openxmlformats.org/drawingml/2006/main">
          <a:off x="165253" y="3627114"/>
          <a:ext cx="2286521" cy="1928598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0.12868</cdr:x>
      <cdr:y>0.12606</cdr:y>
    </cdr:from>
    <cdr:to>
      <cdr:x>0.94615</cdr:x>
      <cdr:y>0.33447</cdr:y>
    </cdr:to>
    <cdr:sp macro="" textlink="">
      <cdr:nvSpPr>
        <cdr:cNvPr id="7" name="TextBox 4">
          <a:extLst xmlns:a="http://schemas.openxmlformats.org/drawingml/2006/main">
            <a:ext uri="{FF2B5EF4-FFF2-40B4-BE49-F238E27FC236}">
              <a16:creationId xmlns="" xmlns:a16="http://schemas.microsoft.com/office/drawing/2014/main" id="{CB726DC3-EB1A-46A8-8754-2E3500C5EE13}"/>
            </a:ext>
          </a:extLst>
        </cdr:cNvPr>
        <cdr:cNvSpPr txBox="1"/>
      </cdr:nvSpPr>
      <cdr:spPr>
        <a:xfrm xmlns:a="http://schemas.openxmlformats.org/drawingml/2006/main">
          <a:off x="1339028" y="800504"/>
          <a:ext cx="8506488" cy="132343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3200" u="sng" dirty="0" smtClean="0"/>
            <a:t>Řešení problémů přes </a:t>
          </a:r>
          <a:r>
            <a:rPr lang="en-US" sz="3200" u="sng" dirty="0" err="1" smtClean="0"/>
            <a:t>Jumbotron</a:t>
          </a:r>
          <a:endParaRPr lang="en-US" sz="3200" u="sng" dirty="0"/>
        </a:p>
        <a:p xmlns:a="http://schemas.openxmlformats.org/drawingml/2006/main">
          <a:r>
            <a:rPr lang="cs-CZ" sz="2400" dirty="0" smtClean="0">
              <a:latin typeface="+mj-lt"/>
            </a:rPr>
            <a:t>V případě nadcházejícího chybového kódu provede Jumbotron uživatele procesem odstraňování problémů. Například</a:t>
          </a:r>
          <a:r>
            <a:rPr lang="en-US" sz="2400" dirty="0" smtClean="0">
              <a:latin typeface="+mj-lt"/>
            </a:rPr>
            <a:t>:</a:t>
          </a:r>
          <a:endParaRPr lang="en-US" dirty="0">
            <a:solidFill>
              <a:schemeClr val="bg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0.27938</cdr:x>
      <cdr:y>0.53769</cdr:y>
    </cdr:from>
    <cdr:to>
      <cdr:x>0.46551</cdr:x>
      <cdr:y>0.93182</cdr:y>
    </cdr:to>
    <cdr:pic>
      <cdr:nvPicPr>
        <cdr:cNvPr id="10" name="Picture 9">
          <a:extLst xmlns:a="http://schemas.openxmlformats.org/drawingml/2006/main">
            <a:ext uri="{FF2B5EF4-FFF2-40B4-BE49-F238E27FC236}">
              <a16:creationId xmlns="" xmlns:a16="http://schemas.microsoft.com/office/drawing/2014/main" id="{05C83D5E-0FAB-4CAF-A067-99CC9FDD5DB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2907175" y="3414444"/>
          <a:ext cx="1936863" cy="25027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0.03652</cdr:x>
      <cdr:y>0.53481</cdr:y>
    </cdr:from>
    <cdr:to>
      <cdr:x>0.22265</cdr:x>
      <cdr:y>0.92894</cdr:y>
    </cdr:to>
    <cdr:pic>
      <cdr:nvPicPr>
        <cdr:cNvPr id="11" name="Picture 10">
          <a:extLst xmlns:a="http://schemas.openxmlformats.org/drawingml/2006/main">
            <a:ext uri="{FF2B5EF4-FFF2-40B4-BE49-F238E27FC236}">
              <a16:creationId xmlns="" xmlns:a16="http://schemas.microsoft.com/office/drawing/2014/main" id="{17F1BEAC-0AD6-4093-B194-735A1F5AE27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379998" y="3396156"/>
          <a:ext cx="1936863" cy="250276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0.53088</cdr:x>
      <cdr:y>0.53787</cdr:y>
    </cdr:from>
    <cdr:to>
      <cdr:x>0.71702</cdr:x>
      <cdr:y>0.93164</cdr:y>
    </cdr:to>
    <cdr:pic>
      <cdr:nvPicPr>
        <cdr:cNvPr id="14" name="Picture 13">
          <a:extLst xmlns:a="http://schemas.openxmlformats.org/drawingml/2006/main">
            <a:ext uri="{FF2B5EF4-FFF2-40B4-BE49-F238E27FC236}">
              <a16:creationId xmlns="" xmlns:a16="http://schemas.microsoft.com/office/drawing/2014/main" id="{B93EC269-8BE1-4F38-8875-5D51CCD98A4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5524307" y="3415573"/>
          <a:ext cx="1936863" cy="2500492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C00000"/>
          </a:solidFill>
        </a:ln>
      </cdr:spPr>
    </cdr:pic>
  </cdr:relSizeAnchor>
  <cdr:relSizeAnchor xmlns:cdr="http://schemas.openxmlformats.org/drawingml/2006/chartDrawing">
    <cdr:from>
      <cdr:x>0.77144</cdr:x>
      <cdr:y>0.53499</cdr:y>
    </cdr:from>
    <cdr:to>
      <cdr:x>0.95757</cdr:x>
      <cdr:y>0.92876</cdr:y>
    </cdr:to>
    <cdr:pic>
      <cdr:nvPicPr>
        <cdr:cNvPr id="15" name="Picture 14">
          <a:extLst xmlns:a="http://schemas.openxmlformats.org/drawingml/2006/main">
            <a:ext uri="{FF2B5EF4-FFF2-40B4-BE49-F238E27FC236}">
              <a16:creationId xmlns="" xmlns:a16="http://schemas.microsoft.com/office/drawing/2014/main" id="{A7CC0CAA-85A5-4D17-A1E4-9DC35E63DFE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8027531" y="3397285"/>
          <a:ext cx="1936863" cy="2500492"/>
        </a:xfrm>
        <a:prstGeom xmlns:a="http://schemas.openxmlformats.org/drawingml/2006/main" prst="rect">
          <a:avLst/>
        </a:prstGeom>
        <a:ln xmlns:a="http://schemas.openxmlformats.org/drawingml/2006/main" w="38100">
          <a:solidFill>
            <a:srgbClr val="C00000"/>
          </a:solidFill>
        </a:ln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0.11462</cdr:x>
      <cdr:y>0.0516</cdr:y>
    </cdr:from>
    <cdr:to>
      <cdr:x>0.93209</cdr:x>
      <cdr:y>0.31817</cdr:y>
    </cdr:to>
    <cdr:sp macro="" textlink="">
      <cdr:nvSpPr>
        <cdr:cNvPr id="7" name="TextBox 4">
          <a:extLst xmlns:a="http://schemas.openxmlformats.org/drawingml/2006/main">
            <a:ext uri="{FF2B5EF4-FFF2-40B4-BE49-F238E27FC236}">
              <a16:creationId xmlns="" xmlns:a16="http://schemas.microsoft.com/office/drawing/2014/main" id="{CB726DC3-EB1A-46A8-8754-2E3500C5EE13}"/>
            </a:ext>
          </a:extLst>
        </cdr:cNvPr>
        <cdr:cNvSpPr txBox="1"/>
      </cdr:nvSpPr>
      <cdr:spPr>
        <a:xfrm xmlns:a="http://schemas.openxmlformats.org/drawingml/2006/main">
          <a:off x="1192721" y="327669"/>
          <a:ext cx="8506488" cy="169277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3200" u="sng" dirty="0" smtClean="0"/>
            <a:t>Řešení </a:t>
          </a:r>
          <a:r>
            <a:rPr lang="cs-CZ" sz="3200" u="sng" dirty="0"/>
            <a:t>problémů přes </a:t>
          </a:r>
          <a:r>
            <a:rPr lang="en-US" sz="3200" u="sng" dirty="0" err="1"/>
            <a:t>Jumbotron</a:t>
          </a:r>
          <a:endParaRPr lang="en-US" sz="3200" u="sng" dirty="0"/>
        </a:p>
        <a:p xmlns:a="http://schemas.openxmlformats.org/drawingml/2006/main">
          <a:r>
            <a:rPr lang="cs-CZ" sz="2400" dirty="0" smtClean="0">
              <a:latin typeface="+mj-lt"/>
            </a:rPr>
            <a:t>Pokud chybový kód přetrvává, nebo zákazník nemůže chybový kód opravit, Jumbotro dá pokyn spotřebiteli, aby navštívil svého prodejce.</a:t>
          </a:r>
          <a:endParaRPr lang="en-US" dirty="0">
            <a:solidFill>
              <a:schemeClr val="bg1"/>
            </a:solidFill>
            <a:latin typeface="+mj-lt"/>
          </a:endParaRPr>
        </a:p>
      </cdr:txBody>
    </cdr:sp>
  </cdr:relSizeAnchor>
  <cdr:relSizeAnchor xmlns:cdr="http://schemas.openxmlformats.org/drawingml/2006/chartDrawing">
    <cdr:from>
      <cdr:x>0.35535</cdr:x>
      <cdr:y>0.29232</cdr:y>
    </cdr:from>
    <cdr:to>
      <cdr:x>0.54163</cdr:x>
      <cdr:y>0.69395</cdr:y>
    </cdr:to>
    <cdr:pic>
      <cdr:nvPicPr>
        <cdr:cNvPr id="8" name="Picture 7">
          <a:extLst xmlns:a="http://schemas.openxmlformats.org/drawingml/2006/main">
            <a:ext uri="{FF2B5EF4-FFF2-40B4-BE49-F238E27FC236}">
              <a16:creationId xmlns="" xmlns:a16="http://schemas.microsoft.com/office/drawing/2014/main" id="{A821BB87-F7FE-4386-9CB6-125DED89653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3697768" y="1856272"/>
          <a:ext cx="1938393" cy="2550448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0.10826</cdr:x>
      <cdr:y>0.74171</cdr:y>
    </cdr:from>
    <cdr:to>
      <cdr:x>0.92573</cdr:x>
      <cdr:y>0.93073</cdr:y>
    </cdr:to>
    <cdr:sp macro="" textlink="">
      <cdr:nvSpPr>
        <cdr:cNvPr id="9" name="TextBox 4">
          <a:extLst xmlns:a="http://schemas.openxmlformats.org/drawingml/2006/main">
            <a:ext uri="{FF2B5EF4-FFF2-40B4-BE49-F238E27FC236}">
              <a16:creationId xmlns="" xmlns:a16="http://schemas.microsoft.com/office/drawing/2014/main" id="{6E3A38BD-D792-4828-8DB8-0F3660A640A1}"/>
            </a:ext>
          </a:extLst>
        </cdr:cNvPr>
        <cdr:cNvSpPr txBox="1"/>
      </cdr:nvSpPr>
      <cdr:spPr>
        <a:xfrm xmlns:a="http://schemas.openxmlformats.org/drawingml/2006/main">
          <a:off x="1126540" y="4709995"/>
          <a:ext cx="8506488" cy="12003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400" dirty="0" smtClean="0">
              <a:latin typeface="+mj-lt"/>
            </a:rPr>
            <a:t>Pokud prodejce klikne na více, objeví se QR kód a přesměruje prodejce na webovou stránku BIKES.COM/POWEEPLAY-SUPPORT, kde najdete další kroky k opravě kola.</a:t>
          </a:r>
          <a:endParaRPr lang="en-US" dirty="0">
            <a:solidFill>
              <a:schemeClr val="bg1"/>
            </a:solidFill>
            <a:latin typeface="+mj-lt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0.11462</cdr:x>
      <cdr:y>0.0516</cdr:y>
    </cdr:from>
    <cdr:to>
      <cdr:x>0.93209</cdr:x>
      <cdr:y>0.37633</cdr:y>
    </cdr:to>
    <cdr:sp macro="" textlink="">
      <cdr:nvSpPr>
        <cdr:cNvPr id="7" name="TextBox 4">
          <a:extLst xmlns:a="http://schemas.openxmlformats.org/drawingml/2006/main">
            <a:ext uri="{FF2B5EF4-FFF2-40B4-BE49-F238E27FC236}">
              <a16:creationId xmlns="" xmlns:a16="http://schemas.microsoft.com/office/drawing/2014/main" id="{CB726DC3-EB1A-46A8-8754-2E3500C5EE13}"/>
            </a:ext>
          </a:extLst>
        </cdr:cNvPr>
        <cdr:cNvSpPr txBox="1"/>
      </cdr:nvSpPr>
      <cdr:spPr>
        <a:xfrm xmlns:a="http://schemas.openxmlformats.org/drawingml/2006/main">
          <a:off x="1192721" y="327669"/>
          <a:ext cx="8506488" cy="20621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3200" u="sng" dirty="0"/>
            <a:t>Řešení problémů přes </a:t>
          </a:r>
          <a:r>
            <a:rPr lang="en-US" sz="3200" u="sng" dirty="0" err="1"/>
            <a:t>Jumbotron</a:t>
          </a:r>
          <a:endParaRPr lang="en-US" sz="3200" u="sng" dirty="0"/>
        </a:p>
        <a:p xmlns:a="http://schemas.openxmlformats.org/drawingml/2006/main">
          <a:r>
            <a:rPr lang="cs-CZ" sz="2400" dirty="0" smtClean="0">
              <a:latin typeface="+mj-lt"/>
            </a:rPr>
            <a:t>Pokud již byla chyba mezitím odstraněna, prodejce ji může znovu otevřít v protokolu chyb a v případě potřeby provést akci.</a:t>
          </a:r>
          <a:endParaRPr lang="en-US" sz="2400" dirty="0">
            <a:latin typeface="+mj-lt"/>
          </a:endParaRPr>
        </a:p>
        <a:p xmlns:a="http://schemas.openxmlformats.org/drawingml/2006/main">
          <a:r>
            <a:rPr lang="cs-CZ" sz="2400" dirty="0" smtClean="0">
              <a:latin typeface="+mj-lt"/>
            </a:rPr>
            <a:t>Chcete-li otevřít protokol chyb, podržte tlačítko UP + MODE na dálkovém ovládáni na řidítkách</a:t>
          </a:r>
          <a:endParaRPr lang="en-US" sz="2400" dirty="0">
            <a:latin typeface="+mj-lt"/>
          </a:endParaRPr>
        </a:p>
      </cdr:txBody>
    </cdr:sp>
  </cdr:relSizeAnchor>
  <cdr:relSizeAnchor xmlns:cdr="http://schemas.openxmlformats.org/drawingml/2006/chartDrawing">
    <cdr:from>
      <cdr:x>0.53705</cdr:x>
      <cdr:y>0.40013</cdr:y>
    </cdr:from>
    <cdr:to>
      <cdr:x>0.78637</cdr:x>
      <cdr:y>0.93282</cdr:y>
    </cdr:to>
    <cdr:pic>
      <cdr:nvPicPr>
        <cdr:cNvPr id="3" name="Picture 2">
          <a:extLst xmlns:a="http://schemas.openxmlformats.org/drawingml/2006/main">
            <a:ext uri="{FF2B5EF4-FFF2-40B4-BE49-F238E27FC236}">
              <a16:creationId xmlns="" xmlns:a16="http://schemas.microsoft.com/office/drawing/2014/main" id="{76C57A2C-93F3-425E-9E0C-56437AAAD724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10757" t="11208" r="38832" b="12228"/>
        <a:stretch xmlns:a="http://schemas.openxmlformats.org/drawingml/2006/main"/>
      </cdr:blipFill>
      <cdr:spPr>
        <a:xfrm xmlns:a="http://schemas.openxmlformats.org/drawingml/2006/main">
          <a:off x="5588486" y="2540878"/>
          <a:ext cx="2594343" cy="3382730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0.24869</cdr:x>
      <cdr:y>0.51042</cdr:y>
    </cdr:from>
    <cdr:to>
      <cdr:x>0.32778</cdr:x>
      <cdr:y>0.83692</cdr:y>
    </cdr:to>
    <cdr:pic>
      <cdr:nvPicPr>
        <cdr:cNvPr id="5" name="Picture 4">
          <a:extLst xmlns:a="http://schemas.openxmlformats.org/drawingml/2006/main">
            <a:ext uri="{FF2B5EF4-FFF2-40B4-BE49-F238E27FC236}">
              <a16:creationId xmlns="" xmlns:a16="http://schemas.microsoft.com/office/drawing/2014/main" id="{7AAFA5CE-D694-4273-AEAE-8A6161CB50D7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 l="65087" t="8926" r="7128" b="9532"/>
        <a:stretch xmlns:a="http://schemas.openxmlformats.org/drawingml/2006/main"/>
      </cdr:blipFill>
      <cdr:spPr>
        <a:xfrm xmlns:a="http://schemas.openxmlformats.org/drawingml/2006/main">
          <a:off x="2587872" y="3241259"/>
          <a:ext cx="822923" cy="207334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0.24972</cdr:x>
      <cdr:y>0.64634</cdr:y>
    </cdr:from>
    <cdr:to>
      <cdr:x>0.32533</cdr:x>
      <cdr:y>0.74345</cdr:y>
    </cdr:to>
    <cdr:sp macro="" textlink="">
      <cdr:nvSpPr>
        <cdr:cNvPr id="6" name="Rectangle: Rounded Corners 5">
          <a:extLst xmlns:a="http://schemas.openxmlformats.org/drawingml/2006/main">
            <a:ext uri="{FF2B5EF4-FFF2-40B4-BE49-F238E27FC236}">
              <a16:creationId xmlns="" xmlns:a16="http://schemas.microsoft.com/office/drawing/2014/main" id="{FAB4E4F5-9777-48C2-8280-AD6DEE4324AF}"/>
            </a:ext>
          </a:extLst>
        </cdr:cNvPr>
        <cdr:cNvSpPr/>
      </cdr:nvSpPr>
      <cdr:spPr>
        <a:xfrm xmlns:a="http://schemas.openxmlformats.org/drawingml/2006/main">
          <a:off x="2598504" y="4104375"/>
          <a:ext cx="786809" cy="61668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762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0.55602</cdr:x>
      <cdr:y>0.61918</cdr:y>
    </cdr:from>
    <cdr:to>
      <cdr:x>0.77093</cdr:x>
      <cdr:y>0.71629</cdr:y>
    </cdr:to>
    <cdr:sp macro="" textlink="">
      <cdr:nvSpPr>
        <cdr:cNvPr id="10" name="Rectangle: Rounded Corners 9">
          <a:extLst xmlns:a="http://schemas.openxmlformats.org/drawingml/2006/main">
            <a:ext uri="{FF2B5EF4-FFF2-40B4-BE49-F238E27FC236}">
              <a16:creationId xmlns="" xmlns:a16="http://schemas.microsoft.com/office/drawing/2014/main" id="{76403474-73A4-4050-AFAE-CE2F083DF38B}"/>
            </a:ext>
          </a:extLst>
        </cdr:cNvPr>
        <cdr:cNvSpPr/>
      </cdr:nvSpPr>
      <cdr:spPr>
        <a:xfrm xmlns:a="http://schemas.openxmlformats.org/drawingml/2006/main">
          <a:off x="5785909" y="3931891"/>
          <a:ext cx="2236270" cy="61668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762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  <cdr:relSizeAnchor xmlns:cdr="http://schemas.openxmlformats.org/drawingml/2006/chartDrawing">
    <cdr:from>
      <cdr:x>0.2501</cdr:x>
      <cdr:y>0.50687</cdr:y>
    </cdr:from>
    <cdr:to>
      <cdr:x>0.32571</cdr:x>
      <cdr:y>0.64016</cdr:y>
    </cdr:to>
    <cdr:sp macro="" textlink="">
      <cdr:nvSpPr>
        <cdr:cNvPr id="8" name="Rectangle: Rounded Corners 7">
          <a:extLst xmlns:a="http://schemas.openxmlformats.org/drawingml/2006/main">
            <a:ext uri="{FF2B5EF4-FFF2-40B4-BE49-F238E27FC236}">
              <a16:creationId xmlns="" xmlns:a16="http://schemas.microsoft.com/office/drawing/2014/main" id="{0B9AEA8E-B126-4DCA-92C1-581E2FE8C068}"/>
            </a:ext>
          </a:extLst>
        </cdr:cNvPr>
        <cdr:cNvSpPr/>
      </cdr:nvSpPr>
      <cdr:spPr>
        <a:xfrm xmlns:a="http://schemas.openxmlformats.org/drawingml/2006/main">
          <a:off x="2602462" y="3218688"/>
          <a:ext cx="786788" cy="84647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762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de-DE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67D53ECE-5AEB-448E-A8E3-2218AE397542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1" y="4400551"/>
            <a:ext cx="5486400" cy="3600450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9502E836-92B8-458D-89E1-9CBBE9F77C2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010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Im the only person in this group who hasnt seen the bike in real yet, but will tell you a lot about the features of the new Powerplay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99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2533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709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15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Link to react app (Jumbotron simulator) in react LOGO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586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Link to react app (Jumbotron simulator) in react LOGO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1307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7024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086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77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466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93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Reliability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8793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3 Buttons </a:t>
            </a:r>
          </a:p>
          <a:p>
            <a:r>
              <a:rPr lang="de-DE"/>
              <a:t>Compact </a:t>
            </a:r>
          </a:p>
          <a:p>
            <a:r>
              <a:rPr lang="de-DE"/>
              <a:t>Waterproof</a:t>
            </a:r>
          </a:p>
          <a:p>
            <a:r>
              <a:rPr lang="de-DE"/>
              <a:t>Robust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43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74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010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637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5237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02E836-92B8-458D-89E1-9CBBE9F77C26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486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E0A7AD-A1AE-4C0F-B522-0FB26D6BC2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85574E-76FE-4AFF-88CB-8D0B5EF44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870D39-C917-479D-B010-787FA3D6C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78A589-77F8-4021-A763-F89E4A8FD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BBB83-5E40-46B2-A76C-B3A3483AE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387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2565DC-8A0E-47D4-9C77-9BB19469A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CC971F-9BDE-439F-831D-D36151543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6890B6-67DD-4CC3-858F-55764BE92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1382B2-D367-4A3B-9CCB-E86D3AA7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6B6356-EAD3-4D4F-BA3B-EA10298B8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04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93B637-5D7E-426D-93FF-9E5CBA5DA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599B226-FB66-4A03-B09A-748EEC8736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663223-EE00-4214-A6FD-A5DC34700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95D81B-A6F1-47AA-A6F7-CD70A4DC2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CDC060-3D99-4372-A56F-274C71B3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39789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-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72000" y="1"/>
            <a:ext cx="1620000" cy="558799"/>
          </a:xfrm>
        </p:spPr>
        <p:txBody>
          <a:bodyPr lIns="360000" tIns="360000" rIns="360000" bIns="0" anchor="t" anchorCtr="0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7E20F627-269D-D146-8810-9C45738763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04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 - Cover w Cropp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/>
          <p:cNvSpPr>
            <a:spLocks noGrp="1" noTextEdit="1"/>
          </p:cNvSpPr>
          <p:nvPr>
            <p:ph type="pic" sz="quarter" idx="17"/>
          </p:nvPr>
        </p:nvSpPr>
        <p:spPr>
          <a:xfrm>
            <a:off x="0" y="2135115"/>
            <a:ext cx="12191999" cy="4722886"/>
          </a:xfrm>
        </p:spPr>
      </p:sp>
      <p:sp>
        <p:nvSpPr>
          <p:cNvPr id="6" name="TextBox 5"/>
          <p:cNvSpPr txBox="1"/>
          <p:nvPr userDrawn="1"/>
        </p:nvSpPr>
        <p:spPr>
          <a:xfrm>
            <a:off x="3052482" y="27163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272" y="5207945"/>
            <a:ext cx="1605391" cy="1189011"/>
          </a:xfrm>
          <a:prstGeom prst="rect">
            <a:avLst/>
          </a:prstGeom>
        </p:spPr>
      </p:pic>
      <p:pic>
        <p:nvPicPr>
          <p:cNvPr id="13" name="Imag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25" y="540000"/>
            <a:ext cx="8828338" cy="64800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440000"/>
            <a:ext cx="9144000" cy="263928"/>
          </a:xfrm>
        </p:spPr>
        <p:txBody>
          <a:bodyPr lIns="0" rIns="0" anchor="t" anchorCtr="0">
            <a:noAutofit/>
          </a:bodyPr>
          <a:lstStyle>
            <a:lvl1pPr algn="l">
              <a:defRPr sz="1400" b="1" spc="8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35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17D18D-3611-4CFC-ABFA-2D54650B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0DA5200-F603-4D57-B65A-5D336C070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EC7E1B0-BBA4-4559-BE2F-5C4F0A81F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9A6830-14A5-4B42-9F61-83BABFBC1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B2F18D-978D-45FB-A9E8-7EC53713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0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108DA4-AEB4-4A34-AB90-E92B9C0EC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F9E871-9907-440A-8348-FF409B827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D66776-1053-4C93-B3E5-30FCF1C24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CB31EE-F605-4ED1-A63C-00911AA5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0EDDA99-CFDE-4DC4-B09B-A019C4CCE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019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4BECE0-14FA-4F58-BF72-D625B9A8C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9D75E64-AD63-43C7-9413-524C6934C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6EACCF5-B506-4F58-BE5D-694BD8794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DE746A-02BC-4ECB-9842-CF998CA9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4C8414B-AED9-431F-A573-095CA5EE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F567501-F2E2-4F6A-8AF7-1630E6373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6537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73E736-7E9C-4B23-85F0-60B3BD862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B1D1D42-B136-4CFD-ABAD-4E5B6AE18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6EB5ED8-C9D0-4930-9352-A9422463F0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A195699-9C1F-4860-9384-D40EE5B85C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BA224F2-6EE3-4738-9B75-6A6BADE6D4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E16420C-3833-4949-9C4B-D9D3AEE2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150CAC-7929-4091-BE0C-5E216CA17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7790D5D-B3EF-4554-9779-368AA29B8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894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DC4A8F-02C6-472D-9C9E-1D1518AE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C8FF14F-02EB-4FB3-9BCC-C8CD0D94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F2448E1-82FF-4D75-98EF-AC6E913B9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95213C4-5F84-4F24-ADDA-8B835AC4A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079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88F1225-AABD-45AB-8292-E8573C4B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709A329-BD65-4B33-87D5-F5573186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709C814-D0CF-4397-8404-94FD871D5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3123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EA3D28-62A8-4C9F-81E9-529BB988A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BCAA14-3950-453B-8A72-AE0BF3E6E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B26D61-E485-4DF6-8AC6-468C57259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FAE176A-19E8-44F4-BD8C-F8BFF6197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5EFAA96-03BA-4419-A37E-E5676B61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541DE3-A15F-4C85-9AE5-EF82B1C43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382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32EC89-FF87-4B4A-8E8A-34C9B942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245AC57-64FE-4682-9080-C9CE1ED38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8097F91-EE38-4718-B282-41CADCF6C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DEB61FE-666A-42FC-82B8-5F99CEE8F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CAA0B22-863D-4379-84EE-097CDCB8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8A5FCB0-28A6-4BDE-803E-25195A12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04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3D33A94-2A95-4935-B0BD-4E98DDCC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33A236-52F2-4EAE-9A22-883A7F456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FDFA7E2-5D9F-401D-8934-F6F9ED30B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AD8FC-9EE0-4BEB-B399-F5223BBE3D4E}" type="datetimeFigureOut">
              <a:rPr lang="de-DE" smtClean="0"/>
              <a:t>30.10.2021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0BBAA8-0C43-480E-821C-244164E143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ACE612-8DE6-483A-A8F1-564D9657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4E2B6-A245-456C-BCE2-E6D0D2F8ADF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718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.xml"/><Relationship Id="rId4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5.png"/><Relationship Id="rId4" Type="http://schemas.openxmlformats.org/officeDocument/2006/relationships/hyperlink" Target="https://pensive-brown-205d88.netlify.app/" TargetMode="External"/><Relationship Id="rId9" Type="http://schemas.openxmlformats.org/officeDocument/2006/relationships/image" Target="../media/image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jpeg"/><Relationship Id="rId10" Type="http://schemas.microsoft.com/office/2011/relationships/webextension" Target="../webextensions/webextension1.xml"/><Relationship Id="rId4" Type="http://schemas.openxmlformats.org/officeDocument/2006/relationships/hyperlink" Target="https://pensive-brown-205d88.netlify.app/" TargetMode="External"/><Relationship Id="rId9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9.xml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chart" Target="../charts/char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chart" Target="../charts/chart1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2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.jpeg"/><Relationship Id="rId7" Type="http://schemas.openxmlformats.org/officeDocument/2006/relationships/image" Target="../media/image6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svg"/><Relationship Id="rId5" Type="http://schemas.openxmlformats.org/officeDocument/2006/relationships/image" Target="../media/image62.png"/><Relationship Id="rId4" Type="http://schemas.openxmlformats.org/officeDocument/2006/relationships/image" Target="../media/image5.png"/><Relationship Id="rId9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svg"/><Relationship Id="rId5" Type="http://schemas.openxmlformats.org/officeDocument/2006/relationships/image" Target="../media/image66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svg"/><Relationship Id="rId5" Type="http://schemas.openxmlformats.org/officeDocument/2006/relationships/image" Target="../media/image69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2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svg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svg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svg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.jpeg"/><Relationship Id="rId7" Type="http://schemas.openxmlformats.org/officeDocument/2006/relationships/image" Target="../media/image75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svg"/><Relationship Id="rId5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openxmlformats.org/officeDocument/2006/relationships/image" Target="../media/image7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0.png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svg"/><Relationship Id="rId5" Type="http://schemas.openxmlformats.org/officeDocument/2006/relationships/image" Target="../media/image71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group of people riding bikes on a trail next to a body of water&#10;&#10;Description automatically generated with low confidence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85CA-0758-4646-B9B9-190093327C69}"/>
              </a:ext>
            </a:extLst>
          </p:cNvPr>
          <p:cNvSpPr txBox="1"/>
          <p:nvPr/>
        </p:nvSpPr>
        <p:spPr>
          <a:xfrm>
            <a:off x="2279650" y="3708400"/>
            <a:ext cx="83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NOVÝ</a:t>
            </a:r>
            <a:r>
              <a:rPr lang="de-DE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POWERPLAY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14C599-1267-4B88-9687-C54067094684}"/>
              </a:ext>
            </a:extLst>
          </p:cNvPr>
          <p:cNvCxnSpPr>
            <a:cxnSpLocks/>
          </p:cNvCxnSpPr>
          <p:nvPr/>
        </p:nvCxnSpPr>
        <p:spPr>
          <a:xfrm>
            <a:off x="2159000" y="4724063"/>
            <a:ext cx="7556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0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 descr="test">
            <a:extLst>
              <a:ext uri="{FF2B5EF4-FFF2-40B4-BE49-F238E27FC236}">
                <a16:creationId xmlns="" xmlns:a16="http://schemas.microsoft.com/office/drawing/2014/main" id="{BB741638-35F8-49C7-8521-7BC60881F8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1" y="632576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3C315B4-7960-4641-B794-50DBC3795D88}"/>
              </a:ext>
            </a:extLst>
          </p:cNvPr>
          <p:cNvSpPr txBox="1"/>
          <p:nvPr/>
        </p:nvSpPr>
        <p:spPr>
          <a:xfrm>
            <a:off x="4059500" y="3610595"/>
            <a:ext cx="544155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cs-CZ" sz="2800" b="1" i="0" u="none" strike="noStrike" dirty="0" smtClean="0">
                <a:solidFill>
                  <a:schemeClr val="bg1"/>
                </a:solidFill>
                <a:effectLst/>
              </a:rPr>
              <a:t>Přímý pohon řetězu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fontAlgn="base"/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Už žádný SLIDER</a:t>
            </a:r>
            <a:endParaRPr lang="en-US" sz="2400" dirty="0">
              <a:solidFill>
                <a:schemeClr val="bg1"/>
              </a:solidFill>
              <a:latin typeface="Arial Narrow"/>
            </a:endParaRPr>
          </a:p>
          <a:p>
            <a:pPr algn="l"/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Tichý a plynulý provoz</a:t>
            </a:r>
            <a:endParaRPr lang="en-US" dirty="0">
              <a:solidFill>
                <a:schemeClr val="bg1"/>
              </a:solidFill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00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 descr="test">
            <a:extLst>
              <a:ext uri="{FF2B5EF4-FFF2-40B4-BE49-F238E27FC236}">
                <a16:creationId xmlns="" xmlns:a16="http://schemas.microsoft.com/office/drawing/2014/main" id="{63841820-B7A7-4605-9AC7-A527514A28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791" y="632576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1DC5397-A1DF-49EB-9EC7-08ADC6F4AA8B}"/>
              </a:ext>
            </a:extLst>
          </p:cNvPr>
          <p:cNvSpPr txBox="1"/>
          <p:nvPr/>
        </p:nvSpPr>
        <p:spPr>
          <a:xfrm>
            <a:off x="4059500" y="3610595"/>
            <a:ext cx="5441559" cy="16312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cs-CZ" sz="2800" b="1" dirty="0">
                <a:solidFill>
                  <a:schemeClr val="bg1"/>
                </a:solidFill>
              </a:rPr>
              <a:t>Přímý pohon řetězu</a:t>
            </a:r>
            <a:endParaRPr lang="en-US" sz="2800" b="1" dirty="0">
              <a:solidFill>
                <a:schemeClr val="bg1"/>
              </a:solidFill>
            </a:endParaRP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Už žádný SLIDER</a:t>
            </a:r>
            <a:endParaRPr lang="en-US" sz="2400" dirty="0">
              <a:solidFill>
                <a:schemeClr val="bg1"/>
              </a:solidFill>
              <a:latin typeface="Arial Narrow"/>
            </a:endParaRPr>
          </a:p>
          <a:p>
            <a:r>
              <a:rPr lang="cs-CZ" sz="2400" dirty="0">
                <a:solidFill>
                  <a:schemeClr val="bg1"/>
                </a:solidFill>
                <a:latin typeface="Arial Narrow"/>
              </a:rPr>
              <a:t>Tichý a plynulý provoz</a:t>
            </a:r>
            <a:endParaRPr lang="en-US" sz="2400" dirty="0">
              <a:solidFill>
                <a:schemeClr val="bg1"/>
              </a:solidFill>
            </a:endParaRPr>
          </a:p>
          <a:p>
            <a:pPr algn="l" rtl="0" fontAlgn="base"/>
            <a:endParaRPr lang="en-US" sz="2400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52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1F2D5D5F-B0DF-40A1-B3AB-D605AD68BC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2244831" y="113343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085DD95-4B08-40DF-9FB6-F6B508B47FB5}"/>
              </a:ext>
            </a:extLst>
          </p:cNvPr>
          <p:cNvSpPr txBox="1"/>
          <p:nvPr/>
        </p:nvSpPr>
        <p:spPr>
          <a:xfrm>
            <a:off x="3226171" y="3745168"/>
            <a:ext cx="544155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cs-CZ" sz="2800" b="1" dirty="0" smtClean="0">
                <a:solidFill>
                  <a:schemeClr val="bg1"/>
                </a:solidFill>
              </a:rPr>
              <a:t>Vyměnitelná </a:t>
            </a:r>
            <a:r>
              <a:rPr lang="en-US" sz="2800" b="1" dirty="0" smtClean="0">
                <a:solidFill>
                  <a:schemeClr val="bg1"/>
                </a:solidFill>
              </a:rPr>
              <a:t>720Wh Bat</a:t>
            </a:r>
            <a:r>
              <a:rPr lang="cs-CZ" sz="2800" b="1" dirty="0" smtClean="0">
                <a:solidFill>
                  <a:schemeClr val="bg1"/>
                </a:solidFill>
              </a:rPr>
              <a:t>erie</a:t>
            </a:r>
            <a:r>
              <a:rPr lang="en-US" sz="2800" b="1" i="0" dirty="0" smtClean="0">
                <a:solidFill>
                  <a:schemeClr val="bg1"/>
                </a:solidFill>
                <a:effectLst/>
              </a:rPr>
              <a:t>​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fontAlgn="base"/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Jednudoché řešení nabíjení.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/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Baterie vyměnitelná i v terénu.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15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C00C8A1-4E2D-4380-86C4-6E3CE8C62A3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2244831" y="113343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055AD15-0210-4C1F-9F96-21696D1976A9}"/>
              </a:ext>
            </a:extLst>
          </p:cNvPr>
          <p:cNvSpPr txBox="1"/>
          <p:nvPr/>
        </p:nvSpPr>
        <p:spPr>
          <a:xfrm>
            <a:off x="3226171" y="3745168"/>
            <a:ext cx="544155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cs-CZ" sz="2800" b="1" dirty="0">
                <a:solidFill>
                  <a:schemeClr val="bg1"/>
                </a:solidFill>
              </a:rPr>
              <a:t>Vyměnitelná </a:t>
            </a:r>
            <a:r>
              <a:rPr lang="en-US" sz="2800" b="1" dirty="0">
                <a:solidFill>
                  <a:schemeClr val="bg1"/>
                </a:solidFill>
              </a:rPr>
              <a:t>720Wh Bat</a:t>
            </a:r>
            <a:r>
              <a:rPr lang="cs-CZ" sz="2800" b="1" dirty="0">
                <a:solidFill>
                  <a:schemeClr val="bg1"/>
                </a:solidFill>
              </a:rPr>
              <a:t>erie</a:t>
            </a:r>
            <a:r>
              <a:rPr lang="en-US" sz="2800" b="1" dirty="0" smtClean="0">
                <a:solidFill>
                  <a:schemeClr val="bg1"/>
                </a:solidFill>
              </a:rPr>
              <a:t>​</a:t>
            </a:r>
            <a:r>
              <a:rPr lang="en-US" sz="2800" b="1" i="0" dirty="0" smtClean="0">
                <a:solidFill>
                  <a:schemeClr val="bg1"/>
                </a:solidFill>
                <a:effectLst/>
              </a:rPr>
              <a:t>​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Jednudoché řešení nabíjení.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Arial Narrow"/>
              </a:rPr>
              <a:t>Baterie vyměnitelná i v terénu.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A8D875A-2F3D-4906-BD29-E0FCF7586B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1708538" y="800819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4CE414D-EDE0-4AC5-B365-D22F9DA7381B}"/>
              </a:ext>
            </a:extLst>
          </p:cNvPr>
          <p:cNvSpPr txBox="1"/>
          <p:nvPr/>
        </p:nvSpPr>
        <p:spPr>
          <a:xfrm>
            <a:off x="1988380" y="1024885"/>
            <a:ext cx="544155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800" b="1" i="0" u="none" strike="noStrike" dirty="0" err="1">
                <a:solidFill>
                  <a:schemeClr val="bg1"/>
                </a:solidFill>
                <a:effectLst/>
              </a:rPr>
              <a:t>Jumbotron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cs-CZ" sz="2800" b="1" i="0" u="none" strike="noStrike" dirty="0" smtClean="0">
                <a:solidFill>
                  <a:schemeClr val="bg1"/>
                </a:solidFill>
                <a:effectLst/>
              </a:rPr>
              <a:t>integrovaný display</a:t>
            </a:r>
            <a:r>
              <a:rPr lang="en-US" sz="2800" b="1" i="0" dirty="0" smtClean="0">
                <a:solidFill>
                  <a:schemeClr val="bg1"/>
                </a:solidFill>
                <a:effectLst/>
              </a:rPr>
              <a:t>​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Servisní a jízdní informace pro jezdce</a:t>
            </a:r>
            <a:r>
              <a:rPr lang="en-US" sz="2400" b="0" i="0" u="none" strike="noStrike" dirty="0">
                <a:effectLst/>
                <a:latin typeface="Arial Narrow" panose="020B0606020202030204" pitchFamily="34" charset="0"/>
              </a:rPr>
              <a:t/>
            </a:r>
            <a:br>
              <a:rPr lang="en-US" sz="2400" b="0" i="0" u="none" strike="noStrike" dirty="0">
                <a:effectLst/>
                <a:latin typeface="Arial Narrow" panose="020B0606020202030204" pitchFamily="34" charset="0"/>
              </a:rPr>
            </a:br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Chráňeno před poškozením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6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668F58D-88C8-4400-8867-4FF9C26623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1708538" y="800819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DB81B19-6983-4256-9F51-8D91A4EAECFA}"/>
              </a:ext>
            </a:extLst>
          </p:cNvPr>
          <p:cNvSpPr txBox="1"/>
          <p:nvPr/>
        </p:nvSpPr>
        <p:spPr>
          <a:xfrm>
            <a:off x="1988380" y="1024885"/>
            <a:ext cx="544155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800" b="1" dirty="0" err="1">
                <a:solidFill>
                  <a:schemeClr val="bg1"/>
                </a:solidFill>
              </a:rPr>
              <a:t>Jumbotron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cs-CZ" sz="2800" b="1" dirty="0">
                <a:solidFill>
                  <a:schemeClr val="bg1"/>
                </a:solidFill>
              </a:rPr>
              <a:t>integrovaný display</a:t>
            </a:r>
            <a:r>
              <a:rPr lang="en-US" sz="2800" b="1" dirty="0">
                <a:solidFill>
                  <a:schemeClr val="bg1"/>
                </a:solidFill>
              </a:rPr>
              <a:t>​</a:t>
            </a: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Servisní a jízdní informace pro </a:t>
            </a:r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jezdce.</a:t>
            </a:r>
            <a:r>
              <a:rPr lang="en-US" sz="2400" dirty="0">
                <a:latin typeface="Arial Narrow" panose="020B0606020202030204" pitchFamily="34" charset="0"/>
              </a:rPr>
              <a:t/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Arial Narrow"/>
              </a:rPr>
              <a:t>Chráňeno před </a:t>
            </a:r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poškozením.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1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F949D8A-C09F-4473-A367-92E3A2672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609"/>
          <a:stretch/>
        </p:blipFill>
        <p:spPr>
          <a:xfrm rot="5400000">
            <a:off x="3363265" y="1221707"/>
            <a:ext cx="5761880" cy="38381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B071A9C-D857-436C-AFC2-D86609C72F9B}"/>
              </a:ext>
            </a:extLst>
          </p:cNvPr>
          <p:cNvSpPr txBox="1"/>
          <p:nvPr/>
        </p:nvSpPr>
        <p:spPr>
          <a:xfrm>
            <a:off x="4921003" y="341470"/>
            <a:ext cx="5441559" cy="1908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Micro </a:t>
            </a:r>
            <a:r>
              <a:rPr lang="cs-CZ" sz="2800" b="1" i="0" u="none" strike="noStrike" dirty="0" smtClean="0">
                <a:solidFill>
                  <a:schemeClr val="bg1"/>
                </a:solidFill>
                <a:effectLst/>
              </a:rPr>
              <a:t>Ovladač</a:t>
            </a:r>
            <a:r>
              <a:rPr lang="en-US" sz="2800" b="1" i="0" dirty="0" smtClean="0">
                <a:solidFill>
                  <a:schemeClr val="bg1"/>
                </a:solidFill>
                <a:effectLst/>
              </a:rPr>
              <a:t>​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Kompaktní tlačítka</a:t>
            </a:r>
            <a:r>
              <a:rPr lang="en-US" sz="2400" b="0" i="0" u="none" strike="noStrike" dirty="0">
                <a:effectLst/>
                <a:latin typeface="Arial Narrow" panose="020B0606020202030204" pitchFamily="34" charset="0"/>
              </a:rPr>
              <a:t/>
            </a:r>
            <a:br>
              <a:rPr lang="en-US" sz="2400" b="0" i="0" u="none" strike="noStrike" dirty="0">
                <a:effectLst/>
                <a:latin typeface="Arial Narrow" panose="020B0606020202030204" pitchFamily="34" charset="0"/>
              </a:rPr>
            </a:br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Robustní kolébkový spínač</a:t>
            </a:r>
          </a:p>
          <a:p>
            <a:pPr algn="l" rtl="0" fontAlgn="base"/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Voděodolný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9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61606A8-F93A-4842-8473-389A03C077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9" b="5609"/>
          <a:stretch/>
        </p:blipFill>
        <p:spPr>
          <a:xfrm rot="5400000">
            <a:off x="3363265" y="1221707"/>
            <a:ext cx="5761880" cy="38381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2474B05-DF8E-46CA-8E3C-8BFCD4E8D619}"/>
              </a:ext>
            </a:extLst>
          </p:cNvPr>
          <p:cNvSpPr txBox="1"/>
          <p:nvPr/>
        </p:nvSpPr>
        <p:spPr>
          <a:xfrm>
            <a:off x="4918269" y="341470"/>
            <a:ext cx="5441559" cy="22775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800" b="1" dirty="0">
                <a:solidFill>
                  <a:schemeClr val="bg1"/>
                </a:solidFill>
              </a:rPr>
              <a:t>Micro </a:t>
            </a:r>
            <a:r>
              <a:rPr lang="cs-CZ" sz="2800" b="1" dirty="0">
                <a:solidFill>
                  <a:schemeClr val="bg1"/>
                </a:solidFill>
              </a:rPr>
              <a:t>Ovladač</a:t>
            </a:r>
            <a:r>
              <a:rPr lang="en-US" sz="2800" b="1" dirty="0">
                <a:solidFill>
                  <a:schemeClr val="bg1"/>
                </a:solidFill>
              </a:rPr>
              <a:t>​</a:t>
            </a: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Kompaktní tlačítka</a:t>
            </a:r>
            <a:r>
              <a:rPr lang="en-US" sz="2400" dirty="0">
                <a:latin typeface="Arial Narrow" panose="020B0606020202030204" pitchFamily="34" charset="0"/>
              </a:rPr>
              <a:t/>
            </a:r>
            <a:br>
              <a:rPr lang="en-US" sz="2400" dirty="0">
                <a:latin typeface="Arial Narrow" panose="020B0606020202030204" pitchFamily="34" charset="0"/>
              </a:rPr>
            </a:br>
            <a:r>
              <a:rPr lang="cs-CZ" sz="2400" dirty="0">
                <a:solidFill>
                  <a:schemeClr val="bg1"/>
                </a:solidFill>
                <a:latin typeface="Arial Narrow"/>
              </a:rPr>
              <a:t>Robustní kolébkový spínač</a:t>
            </a: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Voděodolný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fontAlgn="base"/>
            <a:endParaRPr lang="en-US" sz="2400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40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AF88E11-C2B4-41A4-B302-DFD15A8D3A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535" y="836992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6AD552C-1F40-4012-8B88-2F2F7FC92462}"/>
              </a:ext>
            </a:extLst>
          </p:cNvPr>
          <p:cNvSpPr txBox="1"/>
          <p:nvPr/>
        </p:nvSpPr>
        <p:spPr>
          <a:xfrm>
            <a:off x="1988380" y="1527402"/>
            <a:ext cx="5441559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2 </a:t>
            </a:r>
            <a:r>
              <a:rPr lang="cs-CZ" sz="2800" b="1" i="0" u="none" strike="noStrike" dirty="0" smtClean="0">
                <a:solidFill>
                  <a:schemeClr val="bg1"/>
                </a:solidFill>
                <a:effectLst/>
              </a:rPr>
              <a:t>Pozice osy</a:t>
            </a:r>
            <a:r>
              <a:rPr lang="en-US" sz="2800" b="1" i="0" u="none" strike="noStrike" dirty="0" smtClean="0">
                <a:solidFill>
                  <a:schemeClr val="bg1"/>
                </a:solidFill>
                <a:effectLst/>
              </a:rPr>
              <a:t>(+/- 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10mm)</a:t>
            </a:r>
            <a:r>
              <a:rPr lang="en-US" sz="2800" b="1" i="0" dirty="0">
                <a:solidFill>
                  <a:schemeClr val="bg1"/>
                </a:solidFill>
                <a:effectLst/>
              </a:rPr>
              <a:t>​</a:t>
            </a:r>
          </a:p>
          <a:p>
            <a:pPr algn="l" rtl="0" fontAlgn="base"/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Přizpůsobeno pro stabilitu vs. ovladatelnost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DB8AB0C-0B75-496A-831C-0950C4E150CC}"/>
              </a:ext>
            </a:extLst>
          </p:cNvPr>
          <p:cNvSpPr txBox="1"/>
          <p:nvPr/>
        </p:nvSpPr>
        <p:spPr>
          <a:xfrm>
            <a:off x="6020432" y="4224582"/>
            <a:ext cx="544155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800" b="1" dirty="0" err="1">
                <a:solidFill>
                  <a:schemeClr val="bg1"/>
                </a:solidFill>
                <a:latin typeface="Calibri (Body)"/>
              </a:rPr>
              <a:t>Enduro</a:t>
            </a:r>
            <a:r>
              <a:rPr lang="en-US" sz="2800" b="1" dirty="0">
                <a:solidFill>
                  <a:schemeClr val="bg1"/>
                </a:solidFill>
                <a:latin typeface="Calibri (Body)"/>
              </a:rPr>
              <a:t>​</a:t>
            </a:r>
            <a:r>
              <a:rPr lang="de-DE" sz="2800" b="1" dirty="0">
                <a:solidFill>
                  <a:schemeClr val="bg1"/>
                </a:solidFill>
                <a:latin typeface="Calibri (Body)"/>
              </a:rPr>
              <a:t>™ </a:t>
            </a:r>
            <a:r>
              <a:rPr lang="cs-CZ" sz="2800" b="1" dirty="0">
                <a:solidFill>
                  <a:schemeClr val="bg1"/>
                </a:solidFill>
                <a:latin typeface="Calibri (Body)"/>
              </a:rPr>
              <a:t>Ložiska</a:t>
            </a:r>
            <a:endParaRPr lang="en-US" sz="2800" b="1" dirty="0">
              <a:solidFill>
                <a:schemeClr val="bg1"/>
              </a:solidFill>
              <a:latin typeface="Calibri (Body)"/>
            </a:endParaRP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Vysoká klvalita</a:t>
            </a:r>
            <a:r>
              <a:rPr lang="en-US" sz="2400" dirty="0">
                <a:solidFill>
                  <a:schemeClr val="bg1"/>
                </a:solidFill>
                <a:latin typeface="Arial Narrow"/>
              </a:rPr>
              <a:t>, </a:t>
            </a:r>
            <a:endParaRPr lang="cs-CZ" sz="2400" dirty="0">
              <a:solidFill>
                <a:schemeClr val="bg1"/>
              </a:solidFill>
              <a:latin typeface="Arial Narrow"/>
            </a:endParaRP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maximální výdrž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63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B233A06-E63F-4EE2-801B-11AFFE26F4E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535" y="836992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8175DE1-37D7-4853-A639-E5F67E00E709}"/>
              </a:ext>
            </a:extLst>
          </p:cNvPr>
          <p:cNvSpPr txBox="1"/>
          <p:nvPr/>
        </p:nvSpPr>
        <p:spPr>
          <a:xfrm>
            <a:off x="1988380" y="1527402"/>
            <a:ext cx="5441559" cy="1169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800" b="1" dirty="0">
                <a:solidFill>
                  <a:schemeClr val="bg1"/>
                </a:solidFill>
              </a:rPr>
              <a:t>2 </a:t>
            </a:r>
            <a:r>
              <a:rPr lang="cs-CZ" sz="2800" b="1" dirty="0">
                <a:solidFill>
                  <a:schemeClr val="bg1"/>
                </a:solidFill>
              </a:rPr>
              <a:t>Pozice osy</a:t>
            </a:r>
            <a:r>
              <a:rPr lang="en-US" sz="2800" b="1" dirty="0">
                <a:solidFill>
                  <a:schemeClr val="bg1"/>
                </a:solidFill>
              </a:rPr>
              <a:t>(+/- 10mm)</a:t>
            </a:r>
            <a:r>
              <a:rPr lang="en-US" sz="2800" b="1" dirty="0" smtClean="0">
                <a:solidFill>
                  <a:schemeClr val="bg1"/>
                </a:solidFill>
              </a:rPr>
              <a:t>​</a:t>
            </a:r>
            <a:r>
              <a:rPr lang="en-US" sz="2800" b="1" i="0" dirty="0" smtClean="0">
                <a:solidFill>
                  <a:schemeClr val="bg1"/>
                </a:solidFill>
                <a:effectLst/>
              </a:rPr>
              <a:t>​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Přizpůsobeno pro stabilitu vs. ovladatelnost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BD3E346-1A0E-46E1-8AA3-B70D00DB2EB6}"/>
              </a:ext>
            </a:extLst>
          </p:cNvPr>
          <p:cNvSpPr txBox="1"/>
          <p:nvPr/>
        </p:nvSpPr>
        <p:spPr>
          <a:xfrm>
            <a:off x="6020432" y="4224582"/>
            <a:ext cx="5441559" cy="15388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en-US" sz="2800" b="1" dirty="0" err="1">
                <a:solidFill>
                  <a:schemeClr val="bg1"/>
                </a:solidFill>
                <a:latin typeface="Calibri (Body)"/>
              </a:rPr>
              <a:t>Enduro</a:t>
            </a:r>
            <a:r>
              <a:rPr lang="en-US" sz="2800" b="1" i="0" dirty="0">
                <a:solidFill>
                  <a:schemeClr val="bg1"/>
                </a:solidFill>
                <a:effectLst/>
                <a:latin typeface="Calibri (Body)"/>
              </a:rPr>
              <a:t>​</a:t>
            </a:r>
            <a:r>
              <a:rPr lang="de-DE" sz="2800" b="1" dirty="0">
                <a:solidFill>
                  <a:schemeClr val="bg1"/>
                </a:solidFill>
                <a:latin typeface="Calibri (Body)"/>
              </a:rPr>
              <a:t>™ </a:t>
            </a:r>
            <a:r>
              <a:rPr lang="cs-CZ" sz="2800" b="1" dirty="0" smtClean="0">
                <a:solidFill>
                  <a:schemeClr val="bg1"/>
                </a:solidFill>
                <a:latin typeface="Calibri (Body)"/>
              </a:rPr>
              <a:t>Ložiska</a:t>
            </a:r>
            <a:endParaRPr lang="en-US" sz="2800" b="1" i="0" dirty="0">
              <a:solidFill>
                <a:schemeClr val="bg1"/>
              </a:solidFill>
              <a:effectLst/>
              <a:latin typeface="Calibri (Body)"/>
            </a:endParaRPr>
          </a:p>
          <a:p>
            <a:pPr fontAlgn="base"/>
            <a:r>
              <a:rPr lang="cs-CZ" sz="2400" smtClean="0">
                <a:solidFill>
                  <a:schemeClr val="bg1"/>
                </a:solidFill>
                <a:latin typeface="Arial Narrow"/>
              </a:rPr>
              <a:t>Vysoká kvalita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</a:rPr>
              <a:t>,</a:t>
            </a:r>
            <a:r>
              <a:rPr lang="en-US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 </a:t>
            </a:r>
            <a:endParaRPr lang="cs-CZ" sz="2400" b="0" i="0" u="none" strike="noStrike" dirty="0" smtClean="0">
              <a:solidFill>
                <a:schemeClr val="bg1"/>
              </a:solidFill>
              <a:effectLst/>
              <a:latin typeface="Arial Narrow"/>
            </a:endParaRPr>
          </a:p>
          <a:p>
            <a:pPr fontAlgn="base"/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maximální výdrž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53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FF4285E2-4197-464B-8E53-97122B1C77D0}"/>
              </a:ext>
            </a:extLst>
          </p:cNvPr>
          <p:cNvSpPr txBox="1">
            <a:spLocks/>
          </p:cNvSpPr>
          <p:nvPr/>
        </p:nvSpPr>
        <p:spPr>
          <a:xfrm>
            <a:off x="639812" y="-1299419"/>
            <a:ext cx="3069265" cy="23119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>
                <a:solidFill>
                  <a:schemeClr val="bg1"/>
                </a:solidFill>
              </a:rPr>
              <a:t>PŘEHLED</a:t>
            </a:r>
            <a:endParaRPr lang="en-US" sz="5400" b="1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247E715-16F1-4A18-8B6C-B93C368B7625}"/>
              </a:ext>
            </a:extLst>
          </p:cNvPr>
          <p:cNvCxnSpPr>
            <a:cxnSpLocks/>
          </p:cNvCxnSpPr>
          <p:nvPr/>
        </p:nvCxnSpPr>
        <p:spPr>
          <a:xfrm>
            <a:off x="639812" y="1012530"/>
            <a:ext cx="258725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erson riding a bicycle on a trail in the woods&#10;&#10;Description automatically generated with low confidence">
            <a:extLst>
              <a:ext uri="{FF2B5EF4-FFF2-40B4-BE49-F238E27FC236}">
                <a16:creationId xmlns="" xmlns:a16="http://schemas.microsoft.com/office/drawing/2014/main" id="{88EAD307-1A10-489E-81C6-18EAF35FC7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04" y="186072"/>
            <a:ext cx="4322824" cy="6485856"/>
          </a:xfrm>
          <a:prstGeom prst="snip2DiagRect">
            <a:avLst>
              <a:gd name="adj1" fmla="val 47225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786F599-1469-4AFD-B4AA-4FB8B1D062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40"/>
          <a:stretch/>
        </p:blipFill>
        <p:spPr>
          <a:xfrm>
            <a:off x="10741519" y="5624623"/>
            <a:ext cx="1368507" cy="11589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1FCD2B-C627-489A-8176-63D284C16815}"/>
              </a:ext>
            </a:extLst>
          </p:cNvPr>
          <p:cNvSpPr txBox="1"/>
          <p:nvPr/>
        </p:nvSpPr>
        <p:spPr>
          <a:xfrm>
            <a:off x="619689" y="1173092"/>
            <a:ext cx="7099065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200" b="1" dirty="0" smtClean="0">
                <a:solidFill>
                  <a:schemeClr val="bg1"/>
                </a:solidFill>
                <a:latin typeface="Calibri"/>
                <a:cs typeface="Calibri"/>
              </a:rPr>
              <a:t>Hlavní informace</a:t>
            </a:r>
            <a:endParaRPr lang="de-DE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200" dirty="0" smtClean="0">
                <a:solidFill>
                  <a:schemeClr val="bg1"/>
                </a:solidFill>
                <a:cs typeface="Calibri"/>
              </a:rPr>
              <a:t>Filozofie</a:t>
            </a:r>
            <a:endParaRPr lang="de-DE" sz="2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200" dirty="0" smtClean="0">
                <a:solidFill>
                  <a:schemeClr val="bg1"/>
                </a:solidFill>
              </a:rPr>
              <a:t>Představujeme NOVÝ Powerplay</a:t>
            </a:r>
            <a:endParaRPr lang="de-DE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sz="2200" dirty="0" smtClean="0">
                <a:solidFill>
                  <a:schemeClr val="bg1"/>
                </a:solidFill>
              </a:rPr>
              <a:t>Motor </a:t>
            </a:r>
            <a:r>
              <a:rPr lang="de-DE" sz="2200" dirty="0" smtClean="0">
                <a:solidFill>
                  <a:schemeClr val="bg1"/>
                </a:solidFill>
              </a:rPr>
              <a:t>Dyname </a:t>
            </a:r>
            <a:r>
              <a:rPr lang="de-DE" sz="2200" dirty="0">
                <a:solidFill>
                  <a:schemeClr val="bg1"/>
                </a:solidFill>
              </a:rPr>
              <a:t>4.0</a:t>
            </a:r>
          </a:p>
          <a:p>
            <a:pPr marL="285750" indent="-285750">
              <a:buFontTx/>
              <a:buChar char="-"/>
            </a:pPr>
            <a:r>
              <a:rPr lang="de-DE" sz="2200" dirty="0">
                <a:solidFill>
                  <a:schemeClr val="bg1"/>
                </a:solidFill>
              </a:rPr>
              <a:t>Mid-High Pivot Frame design</a:t>
            </a:r>
          </a:p>
          <a:p>
            <a:pPr marL="285750" indent="-285750">
              <a:buFontTx/>
              <a:buChar char="-"/>
            </a:pPr>
            <a:r>
              <a:rPr lang="de-DE" sz="2200" dirty="0">
                <a:solidFill>
                  <a:schemeClr val="bg1"/>
                </a:solidFill>
              </a:rPr>
              <a:t>Jumbotron </a:t>
            </a:r>
            <a:r>
              <a:rPr lang="cs-CZ" sz="2200" dirty="0" smtClean="0">
                <a:solidFill>
                  <a:schemeClr val="bg1"/>
                </a:solidFill>
              </a:rPr>
              <a:t>ovladač - Uživatelské rozhraní</a:t>
            </a:r>
            <a:endParaRPr lang="de-DE" sz="2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2200" dirty="0">
                <a:solidFill>
                  <a:schemeClr val="bg1"/>
                </a:solidFill>
              </a:rPr>
              <a:t>Smoothwall Carbon</a:t>
            </a:r>
          </a:p>
          <a:p>
            <a:pPr marL="285750" indent="-285750">
              <a:buFontTx/>
              <a:buChar char="-"/>
            </a:pPr>
            <a:r>
              <a:rPr lang="cs-CZ" sz="2200" dirty="0" smtClean="0">
                <a:solidFill>
                  <a:schemeClr val="bg1"/>
                </a:solidFill>
              </a:rPr>
              <a:t>Nabíjení</a:t>
            </a:r>
            <a:endParaRPr lang="de-DE" sz="2200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de-DE" sz="2200" dirty="0">
                <a:solidFill>
                  <a:schemeClr val="bg1"/>
                </a:solidFill>
              </a:rPr>
              <a:t>Overtimepack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857A645-0A18-4FFE-8419-B7798DF68821}"/>
              </a:ext>
            </a:extLst>
          </p:cNvPr>
          <p:cNvSpPr txBox="1"/>
          <p:nvPr/>
        </p:nvSpPr>
        <p:spPr>
          <a:xfrm>
            <a:off x="3407192" y="3429000"/>
            <a:ext cx="4600897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200" b="1" dirty="0" smtClean="0">
                <a:solidFill>
                  <a:schemeClr val="bg1"/>
                </a:solidFill>
              </a:rPr>
              <a:t>Technické školení</a:t>
            </a:r>
            <a:endParaRPr lang="de-DE" sz="2200" b="1" dirty="0" smtClean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de-DE" sz="2200" b="1" dirty="0" smtClean="0">
                <a:solidFill>
                  <a:schemeClr val="bg1"/>
                </a:solidFill>
                <a:latin typeface="+mj-lt"/>
              </a:rPr>
              <a:t>Myagi online learning platform</a:t>
            </a:r>
          </a:p>
          <a:p>
            <a:pPr marL="285750" indent="-285750">
              <a:buFontTx/>
              <a:buChar char="-"/>
            </a:pPr>
            <a:r>
              <a:rPr lang="cs-CZ" sz="2200" b="1" dirty="0" smtClean="0">
                <a:solidFill>
                  <a:schemeClr val="bg1"/>
                </a:solidFill>
                <a:latin typeface="+mj-lt"/>
              </a:rPr>
              <a:t>Odstraňování problémů</a:t>
            </a:r>
            <a:r>
              <a:rPr lang="de-DE" sz="2200" b="1" dirty="0" smtClean="0">
                <a:solidFill>
                  <a:schemeClr val="bg1"/>
                </a:solidFill>
                <a:latin typeface="+mj-lt"/>
              </a:rPr>
              <a:t>:</a:t>
            </a:r>
            <a:endParaRPr lang="de-DE" sz="2200" b="1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742950" lvl="1" indent="-285750">
              <a:buFontTx/>
              <a:buChar char="-"/>
            </a:pPr>
            <a:r>
              <a:rPr lang="cs-CZ" sz="2200" b="1" dirty="0" smtClean="0">
                <a:solidFill>
                  <a:schemeClr val="bg1"/>
                </a:solidFill>
                <a:latin typeface="+mj-lt"/>
              </a:rPr>
              <a:t>Ovladač </a:t>
            </a:r>
            <a:r>
              <a:rPr lang="de-DE" sz="2200" b="1" dirty="0" smtClean="0">
                <a:solidFill>
                  <a:schemeClr val="bg1"/>
                </a:solidFill>
                <a:latin typeface="+mj-lt"/>
              </a:rPr>
              <a:t>Jumbotron</a:t>
            </a:r>
            <a:endParaRPr lang="de-DE" sz="2200" b="1" dirty="0">
              <a:solidFill>
                <a:schemeClr val="bg1"/>
              </a:solidFill>
              <a:latin typeface="+mj-lt"/>
            </a:endParaRPr>
          </a:p>
          <a:p>
            <a:pPr marL="742950" lvl="1" indent="-285750">
              <a:buFontTx/>
              <a:buChar char="-"/>
            </a:pPr>
            <a:r>
              <a:rPr lang="de-DE" sz="2200" b="1" dirty="0">
                <a:solidFill>
                  <a:schemeClr val="bg1"/>
                </a:solidFill>
                <a:latin typeface="+mj-lt"/>
              </a:rPr>
              <a:t>Powerplay </a:t>
            </a:r>
            <a:r>
              <a:rPr lang="cs-CZ" sz="2200" b="1" dirty="0" smtClean="0">
                <a:solidFill>
                  <a:schemeClr val="bg1"/>
                </a:solidFill>
                <a:latin typeface="+mj-lt"/>
              </a:rPr>
              <a:t>podpora</a:t>
            </a:r>
            <a:r>
              <a:rPr lang="de-DE" sz="2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2200" b="1" dirty="0">
                <a:solidFill>
                  <a:schemeClr val="bg1"/>
                </a:solidFill>
                <a:latin typeface="+mj-lt"/>
              </a:rPr>
              <a:t>Myagi</a:t>
            </a:r>
            <a:endParaRPr lang="de-DE" sz="2200" b="1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742950" lvl="1" indent="-285750">
              <a:buFontTx/>
              <a:buChar char="-"/>
            </a:pPr>
            <a:r>
              <a:rPr lang="cs-CZ" sz="2200" b="1" dirty="0" smtClean="0">
                <a:solidFill>
                  <a:schemeClr val="bg1"/>
                </a:solidFill>
                <a:latin typeface="+mj-lt"/>
              </a:rPr>
              <a:t>Vývojové diagramy</a:t>
            </a:r>
            <a:endParaRPr lang="de-DE" sz="22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cs-CZ" sz="2200" b="1" dirty="0" smtClean="0">
                <a:solidFill>
                  <a:schemeClr val="bg1"/>
                </a:solidFill>
                <a:latin typeface="+mj-lt"/>
              </a:rPr>
              <a:t>Záruční formulář Jotform</a:t>
            </a:r>
            <a:endParaRPr lang="de-DE" sz="2200" b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Tx/>
              <a:buChar char="-"/>
            </a:pPr>
            <a:r>
              <a:rPr lang="cs-CZ" sz="2200" b="1" dirty="0" smtClean="0">
                <a:solidFill>
                  <a:schemeClr val="bg1"/>
                </a:solidFill>
                <a:latin typeface="+mj-lt"/>
              </a:rPr>
              <a:t>Tipy a triky</a:t>
            </a:r>
            <a:endParaRPr lang="de-DE" sz="2200" b="1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285750" indent="-285750">
              <a:buFontTx/>
              <a:buChar char="-"/>
            </a:pPr>
            <a:r>
              <a:rPr lang="cs-CZ" sz="2200" b="1" dirty="0" smtClean="0">
                <a:solidFill>
                  <a:schemeClr val="bg1"/>
                </a:solidFill>
                <a:latin typeface="+mj-lt"/>
              </a:rPr>
              <a:t>Kvíz</a:t>
            </a:r>
            <a:endParaRPr lang="de-DE" sz="2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23100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C3DAE63-B157-463B-A6E7-22F4B1D6C6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1" b="27801"/>
          <a:stretch/>
        </p:blipFill>
        <p:spPr>
          <a:xfrm>
            <a:off x="1708538" y="800819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1338C29-7895-4E99-A55A-1929A589109E}"/>
              </a:ext>
            </a:extLst>
          </p:cNvPr>
          <p:cNvSpPr txBox="1"/>
          <p:nvPr/>
        </p:nvSpPr>
        <p:spPr>
          <a:xfrm>
            <a:off x="2143827" y="1084121"/>
            <a:ext cx="5441559" cy="16927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cs-CZ" sz="2800" b="1" i="0" u="none" strike="noStrike" dirty="0" smtClean="0">
                <a:solidFill>
                  <a:schemeClr val="bg1"/>
                </a:solidFill>
                <a:effectLst/>
              </a:rPr>
              <a:t>Vyměnitelný tlumičový držák</a:t>
            </a:r>
            <a:endParaRPr lang="en-US" sz="2800" b="1" i="0" u="none" strike="noStrike" dirty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cs-CZ" sz="2800" b="1" dirty="0" smtClean="0">
                <a:solidFill>
                  <a:schemeClr val="bg1"/>
                </a:solidFill>
              </a:rPr>
              <a:t>(pouze Carbonové modely)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Umožňuje přestavbu z modelu Altitud na model Instinct, s budoucí modernizací odpružení</a:t>
            </a:r>
            <a:r>
              <a:rPr lang="en-US" sz="2400" dirty="0">
                <a:solidFill>
                  <a:schemeClr val="bg1"/>
                </a:solidFill>
                <a:latin typeface="Arial Narrow"/>
              </a:rPr>
              <a:t>.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26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7AB9493-9FAA-4400-B2C6-424FD9E80AB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01" b="27801"/>
          <a:stretch/>
        </p:blipFill>
        <p:spPr>
          <a:xfrm>
            <a:off x="1708538" y="800819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F8602D0-A93A-479F-A64B-B27D0B74775A}"/>
              </a:ext>
            </a:extLst>
          </p:cNvPr>
          <p:cNvSpPr txBox="1"/>
          <p:nvPr/>
        </p:nvSpPr>
        <p:spPr>
          <a:xfrm>
            <a:off x="2143827" y="1084121"/>
            <a:ext cx="5441559" cy="16927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r>
              <a:rPr lang="cs-CZ" sz="2800" b="1" dirty="0">
                <a:solidFill>
                  <a:schemeClr val="bg1"/>
                </a:solidFill>
              </a:rPr>
              <a:t>Vyměnitelný tlumičový držák</a:t>
            </a:r>
            <a:endParaRPr lang="en-US" sz="2800" b="1" dirty="0">
              <a:solidFill>
                <a:schemeClr val="bg1"/>
              </a:solidFill>
            </a:endParaRPr>
          </a:p>
          <a:p>
            <a:pPr fontAlgn="base"/>
            <a:r>
              <a:rPr lang="cs-CZ" sz="2800" b="1" dirty="0">
                <a:solidFill>
                  <a:schemeClr val="bg1"/>
                </a:solidFill>
              </a:rPr>
              <a:t>(pouze Carbonové modely)</a:t>
            </a:r>
            <a:endParaRPr lang="en-US" sz="2800" b="1" dirty="0">
              <a:solidFill>
                <a:schemeClr val="bg1"/>
              </a:solidFill>
            </a:endParaRPr>
          </a:p>
          <a:p>
            <a:pPr algn="l" rtl="0" fontAlgn="base"/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Umožňuje přestavbu z modelu Altitud na model Instinct, s budoucí modernizací odpružení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</a:rPr>
              <a:t>.</a:t>
            </a:r>
            <a:endParaRPr lang="en-US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90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24CE6C4-0275-46E8-AE61-91278F33A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886323" y="4892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56E154F-1B47-4D1B-B9C9-EA3C77991E1E}"/>
              </a:ext>
            </a:extLst>
          </p:cNvPr>
          <p:cNvSpPr txBox="1"/>
          <p:nvPr/>
        </p:nvSpPr>
        <p:spPr>
          <a:xfrm>
            <a:off x="4302252" y="3890695"/>
            <a:ext cx="5441559" cy="8925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Ride 4 System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Nastavitelný </a:t>
            </a:r>
            <a:r>
              <a:rPr lang="en-US" sz="2400" dirty="0" smtClean="0">
                <a:solidFill>
                  <a:schemeClr val="bg1"/>
                </a:solidFill>
                <a:latin typeface="Arial Narrow"/>
              </a:rPr>
              <a:t>Ride </a:t>
            </a:r>
            <a:r>
              <a:rPr lang="en-US" sz="2400" dirty="0">
                <a:solidFill>
                  <a:schemeClr val="bg1"/>
                </a:solidFill>
                <a:latin typeface="Arial Narrow"/>
              </a:rPr>
              <a:t>4 System</a:t>
            </a:r>
            <a:endParaRPr lang="en-US" b="0" i="0" dirty="0">
              <a:solidFill>
                <a:schemeClr val="bg1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10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CB82054-A020-4E74-8546-415F78748E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886323" y="4892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EFF018D-DDEC-4964-A68D-208FB42BC038}"/>
              </a:ext>
            </a:extLst>
          </p:cNvPr>
          <p:cNvSpPr txBox="1"/>
          <p:nvPr/>
        </p:nvSpPr>
        <p:spPr>
          <a:xfrm>
            <a:off x="4302252" y="3890695"/>
            <a:ext cx="54415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Ride 4 System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Nastavitelný </a:t>
            </a:r>
            <a:r>
              <a:rPr lang="en-US" sz="2400" dirty="0">
                <a:solidFill>
                  <a:schemeClr val="bg1"/>
                </a:solidFill>
                <a:latin typeface="Arial Narrow"/>
              </a:rPr>
              <a:t>Ride 4 System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99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38C4316-03FE-44D6-8AB7-6E9B68FCA4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1708538" y="800819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071E92C-7452-4197-A538-B6CBC9AB0581}"/>
              </a:ext>
            </a:extLst>
          </p:cNvPr>
          <p:cNvSpPr txBox="1"/>
          <p:nvPr/>
        </p:nvSpPr>
        <p:spPr>
          <a:xfrm>
            <a:off x="4126861" y="4498847"/>
            <a:ext cx="544155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800" b="1" i="0" u="none" strike="noStrike" err="1">
                <a:solidFill>
                  <a:schemeClr val="bg1"/>
                </a:solidFill>
                <a:effectLst/>
              </a:rPr>
              <a:t>Smoothwall</a:t>
            </a:r>
            <a:r>
              <a:rPr lang="de-DE" sz="2800" b="1">
                <a:solidFill>
                  <a:schemeClr val="bg1"/>
                </a:solidFill>
                <a:latin typeface="Calibri (Body)"/>
              </a:rPr>
              <a:t>™</a:t>
            </a:r>
            <a:r>
              <a:rPr lang="en-US" sz="2800" b="1" i="0" u="none" strike="noStrike">
                <a:solidFill>
                  <a:schemeClr val="bg1"/>
                </a:solidFill>
                <a:effectLst/>
              </a:rPr>
              <a:t> Carbon</a:t>
            </a:r>
            <a:r>
              <a:rPr lang="en-US" sz="2800" b="1" i="0">
                <a:solidFill>
                  <a:schemeClr val="bg1"/>
                </a:solidFill>
                <a:effectLst/>
              </a:rPr>
              <a:t>​</a:t>
            </a: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69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C33B345-FA78-4234-B982-42D476A75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1708538" y="800819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FF59A95-2974-4562-B803-59D3A163E28A}"/>
              </a:ext>
            </a:extLst>
          </p:cNvPr>
          <p:cNvSpPr txBox="1"/>
          <p:nvPr/>
        </p:nvSpPr>
        <p:spPr>
          <a:xfrm>
            <a:off x="4126861" y="4498847"/>
            <a:ext cx="544155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800" b="1" i="0" u="none" strike="noStrike" err="1">
                <a:solidFill>
                  <a:schemeClr val="bg1"/>
                </a:solidFill>
                <a:effectLst/>
              </a:rPr>
              <a:t>Smoothwall</a:t>
            </a:r>
            <a:r>
              <a:rPr lang="de-DE" sz="2800" b="1">
                <a:solidFill>
                  <a:schemeClr val="bg1"/>
                </a:solidFill>
                <a:latin typeface="Calibri (Body)"/>
              </a:rPr>
              <a:t>™</a:t>
            </a:r>
            <a:r>
              <a:rPr lang="en-US" sz="2800" b="1" i="0" u="none" strike="noStrike">
                <a:solidFill>
                  <a:schemeClr val="bg1"/>
                </a:solidFill>
                <a:effectLst/>
              </a:rPr>
              <a:t> Carbon</a:t>
            </a:r>
            <a:r>
              <a:rPr lang="en-US" sz="2800" b="1" i="0">
                <a:solidFill>
                  <a:schemeClr val="bg1"/>
                </a:solidFill>
                <a:effectLst/>
              </a:rPr>
              <a:t>​</a:t>
            </a:r>
          </a:p>
          <a:p>
            <a:pPr algn="l" rtl="0" fontAlgn="base"/>
            <a:endParaRPr lang="en-US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2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7383589-92ED-4A14-B87F-3953B530F1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323" y="4892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E3D1450-5EEE-4297-AB5E-64EC72C991E7}"/>
              </a:ext>
            </a:extLst>
          </p:cNvPr>
          <p:cNvSpPr txBox="1"/>
          <p:nvPr/>
        </p:nvSpPr>
        <p:spPr>
          <a:xfrm>
            <a:off x="3518174" y="3794909"/>
            <a:ext cx="4391386" cy="16799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Mid High Pivot Suspension</a:t>
            </a:r>
            <a:endParaRPr lang="en-US" sz="2800" b="1" i="0" dirty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en-US" sz="2400" dirty="0">
                <a:solidFill>
                  <a:schemeClr val="bg1"/>
                </a:solidFill>
                <a:latin typeface="Arial Narrow"/>
              </a:rPr>
              <a:t>Great support, square edge compliance, no additional idlers required.</a:t>
            </a:r>
            <a:endParaRPr lang="en-US" b="0" i="0" dirty="0">
              <a:solidFill>
                <a:schemeClr val="bg1"/>
              </a:solidFill>
              <a:effectLst/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98967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6895F5FB-4348-4800-A4DD-0E4F127079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323" y="4892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98C5716-B5C3-42F5-B412-29D191E9E334}"/>
              </a:ext>
            </a:extLst>
          </p:cNvPr>
          <p:cNvSpPr txBox="1"/>
          <p:nvPr/>
        </p:nvSpPr>
        <p:spPr>
          <a:xfrm>
            <a:off x="3518174" y="3794909"/>
            <a:ext cx="4391386" cy="16799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800" b="1" i="0" u="none" strike="noStrike">
                <a:solidFill>
                  <a:schemeClr val="bg1"/>
                </a:solidFill>
                <a:effectLst/>
              </a:rPr>
              <a:t>Mid High Pivot Suspension</a:t>
            </a:r>
            <a:endParaRPr lang="en-US" sz="2800" b="1" i="0">
              <a:solidFill>
                <a:schemeClr val="bg1"/>
              </a:solidFill>
              <a:effectLst/>
            </a:endParaRPr>
          </a:p>
          <a:p>
            <a:pPr algn="l" rtl="0" fontAlgn="base"/>
            <a:r>
              <a:rPr lang="en-US" sz="2400">
                <a:solidFill>
                  <a:schemeClr val="bg1"/>
                </a:solidFill>
                <a:latin typeface="Arial Narrow"/>
              </a:rPr>
              <a:t>Great support, square edge compliance, no additional idlers required.</a:t>
            </a:r>
            <a:endParaRPr lang="en-US" b="0" i="0">
              <a:solidFill>
                <a:schemeClr val="bg1"/>
              </a:solidFill>
              <a:effectLst/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7537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8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18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07822C-C519-46D8-AA04-4D802A6EE1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-10251" y="0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94EE8CE8-800F-4950-BDE7-FA94DC045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DBF8A0-BC8C-45EF-A37C-195068899051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E2868C-A9CD-46EA-920D-D20853188BDD}"/>
              </a:ext>
            </a:extLst>
          </p:cNvPr>
          <p:cNvSpPr txBox="1"/>
          <p:nvPr/>
        </p:nvSpPr>
        <p:spPr>
          <a:xfrm>
            <a:off x="794601" y="3146379"/>
            <a:ext cx="10582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MOTOR </a:t>
            </a:r>
            <a:r>
              <a:rPr lang="de-DE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DYNAME </a:t>
            </a:r>
            <a:r>
              <a:rPr lang="de-D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4.0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F3D80B8-2988-4EEC-998D-5177D7B2FAB2}"/>
              </a:ext>
            </a:extLst>
          </p:cNvPr>
          <p:cNvCxnSpPr>
            <a:cxnSpLocks/>
          </p:cNvCxnSpPr>
          <p:nvPr/>
        </p:nvCxnSpPr>
        <p:spPr>
          <a:xfrm>
            <a:off x="2631429" y="4162042"/>
            <a:ext cx="669868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907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41" y="5238412"/>
            <a:ext cx="1547174" cy="1538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7219665-6095-47DA-AC28-43688B4DB046}"/>
              </a:ext>
            </a:extLst>
          </p:cNvPr>
          <p:cNvSpPr txBox="1"/>
          <p:nvPr/>
        </p:nvSpPr>
        <p:spPr>
          <a:xfrm>
            <a:off x="563671" y="2008035"/>
            <a:ext cx="8226660" cy="38315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Filozofie</a:t>
            </a:r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D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Vyrábíme horská kola, na kterých je radost jezdit.</a:t>
            </a:r>
            <a:endParaRPr lang="en-US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Žádne kompromisy v odolnosti.</a:t>
            </a:r>
            <a:endParaRPr lang="en-US" dirty="0">
              <a:solidFill>
                <a:schemeClr val="bg1"/>
              </a:solidFill>
              <a:latin typeface="+mj-lt"/>
              <a:cs typeface="Arial" panose="020B060402020202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Naše kola jsou vyvíjena a testována na slavném North Shore ve Vencouveru.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+mj-lt"/>
              <a:cs typeface="Arial" panose="020B060402020202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Prémiový produkt se zaměřením na výkon a kvalitu.</a:t>
            </a:r>
            <a:endParaRPr lang="en-US" dirty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i="1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Především milujeme jízdu na kole a sdílíme tento pocit se všemi našimi partnery.</a:t>
            </a:r>
            <a:endParaRPr lang="en-US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de-DE" dirty="0"/>
          </a:p>
          <a:p>
            <a:endParaRPr lang="de-DE" dirty="0">
              <a:cs typeface="Arial"/>
            </a:endParaRPr>
          </a:p>
        </p:txBody>
      </p:sp>
      <p:pic>
        <p:nvPicPr>
          <p:cNvPr id="3" name="Picture 2" descr="A person riding a bike on a trail in the woods&#10;&#10;Description automatically generated with medium confidence">
            <a:extLst>
              <a:ext uri="{FF2B5EF4-FFF2-40B4-BE49-F238E27FC236}">
                <a16:creationId xmlns="" xmlns:a16="http://schemas.microsoft.com/office/drawing/2014/main" id="{6C85C2AA-7EA5-42B1-959F-56F2797E8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4" r="48134"/>
          <a:stretch/>
        </p:blipFill>
        <p:spPr>
          <a:xfrm>
            <a:off x="9182099" y="0"/>
            <a:ext cx="3009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83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07822C-C519-46D8-AA04-4D802A6EE1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-10251" y="0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94EE8CE8-800F-4950-BDE7-FA94DC045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DBF8A0-BC8C-45EF-A37C-195068899051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="" xmlns:a16="http://schemas.microsoft.com/office/drawing/2014/main" id="{07E23EB5-D5BC-4D8E-8D24-1A75C8A7CB09}"/>
              </a:ext>
            </a:extLst>
          </p:cNvPr>
          <p:cNvSpPr/>
          <p:nvPr/>
        </p:nvSpPr>
        <p:spPr>
          <a:xfrm>
            <a:off x="2495550" y="1530727"/>
            <a:ext cx="6905625" cy="4250948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6CBAF2-19C1-43CC-8C65-7F5DA6BA2D71}"/>
              </a:ext>
            </a:extLst>
          </p:cNvPr>
          <p:cNvSpPr txBox="1"/>
          <p:nvPr/>
        </p:nvSpPr>
        <p:spPr>
          <a:xfrm>
            <a:off x="2981325" y="1802365"/>
            <a:ext cx="641985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     </a:t>
            </a:r>
            <a:r>
              <a:rPr lang="de-DE" sz="2200" dirty="0" smtClean="0">
                <a:solidFill>
                  <a:schemeClr val="bg1"/>
                </a:solidFill>
              </a:rPr>
              <a:t>K</a:t>
            </a:r>
            <a:r>
              <a:rPr lang="cs-CZ" sz="2200" dirty="0" smtClean="0">
                <a:solidFill>
                  <a:schemeClr val="bg1"/>
                </a:solidFill>
              </a:rPr>
              <a:t>líčová fakta</a:t>
            </a:r>
            <a:endParaRPr lang="de-DE" sz="22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bg1"/>
                </a:solidFill>
                <a:latin typeface="+mj-lt"/>
              </a:rPr>
              <a:t>108 NM </a:t>
            </a:r>
            <a:r>
              <a:rPr lang="de-DE" sz="2200" dirty="0" smtClean="0">
                <a:solidFill>
                  <a:schemeClr val="bg1"/>
                </a:solidFill>
                <a:latin typeface="+mj-lt"/>
              </a:rPr>
              <a:t>To</a:t>
            </a: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čivý moment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Ultra citlivé a přirozené jízdní vlastnosti</a:t>
            </a:r>
            <a:endParaRPr lang="de-DE" sz="2200" dirty="0" smtClean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Tichý motor při nízkých otáčkách</a:t>
            </a:r>
            <a:endParaRPr lang="de-DE" sz="2200" dirty="0" smtClean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Vylepšené umístění hnacího pastorku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Nová konstrukce torzního snímače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Odnimatelná řídící jednotka motoru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Vylepšená ložiska a tolerance ložisek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Motor lze opravovat jedním imbusovým klíčem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 smtClean="0">
                <a:solidFill>
                  <a:schemeClr val="bg1"/>
                </a:solidFill>
                <a:latin typeface="+mj-lt"/>
              </a:rPr>
              <a:t>Masivní úspora hmotnosti ve srovnání s Dyname 3.0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AF7BC26-BED1-47DF-BD92-3193FE93F93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-10251" y="19050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9F7EB8-85A1-407C-B27E-66AFF5628E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9525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D6B9F33-CF7B-4F5C-9768-3B8CA3400F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-10251" y="0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94EE8CE8-800F-4950-BDE7-FA94DC045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DBF8A0-BC8C-45EF-A37C-195068899051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="" xmlns:a16="http://schemas.microsoft.com/office/drawing/2014/main" id="{6B69E8C1-550B-4371-90FD-4EB434E57F3F}"/>
              </a:ext>
            </a:extLst>
          </p:cNvPr>
          <p:cNvSpPr/>
          <p:nvPr/>
        </p:nvSpPr>
        <p:spPr>
          <a:xfrm>
            <a:off x="2495550" y="1530727"/>
            <a:ext cx="6905625" cy="4250948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DC0ACDB-C250-453A-BD43-3BBF28937F0F}"/>
              </a:ext>
            </a:extLst>
          </p:cNvPr>
          <p:cNvSpPr txBox="1"/>
          <p:nvPr/>
        </p:nvSpPr>
        <p:spPr>
          <a:xfrm>
            <a:off x="2981325" y="1802365"/>
            <a:ext cx="6419850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 </a:t>
            </a:r>
            <a:r>
              <a:rPr lang="de-DE" sz="2400" dirty="0">
                <a:solidFill>
                  <a:schemeClr val="bg1"/>
                </a:solidFill>
                <a:cs typeface="Calibri"/>
              </a:rPr>
              <a:t>   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200" dirty="0">
                <a:solidFill>
                  <a:schemeClr val="bg1"/>
                </a:solidFill>
              </a:rPr>
              <a:t>K</a:t>
            </a:r>
            <a:r>
              <a:rPr lang="cs-CZ" sz="2200" dirty="0">
                <a:solidFill>
                  <a:schemeClr val="bg1"/>
                </a:solidFill>
              </a:rPr>
              <a:t>líčová fakta</a:t>
            </a:r>
            <a:endParaRPr lang="de-DE" sz="22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 dirty="0">
                <a:solidFill>
                  <a:schemeClr val="bg1"/>
                </a:solidFill>
                <a:latin typeface="+mj-lt"/>
              </a:rPr>
              <a:t>108 NM To</a:t>
            </a:r>
            <a:r>
              <a:rPr lang="cs-CZ" sz="2200" dirty="0">
                <a:solidFill>
                  <a:schemeClr val="bg1"/>
                </a:solidFill>
                <a:latin typeface="+mj-lt"/>
              </a:rPr>
              <a:t>čivý moment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bg1"/>
                </a:solidFill>
                <a:latin typeface="+mj-lt"/>
              </a:rPr>
              <a:t>Ultra citlivé a přirozené jízdní vlastnosti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bg1"/>
                </a:solidFill>
                <a:latin typeface="+mj-lt"/>
              </a:rPr>
              <a:t>Tichý motor při nízkých otáčkách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bg1"/>
                </a:solidFill>
                <a:latin typeface="+mj-lt"/>
              </a:rPr>
              <a:t>Vylepšené umístění hnacího pastorku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bg1"/>
                </a:solidFill>
                <a:latin typeface="+mj-lt"/>
              </a:rPr>
              <a:t>Nová konstrukce torzního snímače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bg1"/>
                </a:solidFill>
                <a:latin typeface="+mj-lt"/>
              </a:rPr>
              <a:t>Odnimatelná řídící jednotka motoru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bg1"/>
                </a:solidFill>
                <a:latin typeface="+mj-lt"/>
              </a:rPr>
              <a:t>Vylepšená ložiska a tolerance ložisek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bg1"/>
                </a:solidFill>
                <a:latin typeface="+mj-lt"/>
              </a:rPr>
              <a:t>Motor lze opravovat jedním imbusovým klíčem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dirty="0">
                <a:solidFill>
                  <a:schemeClr val="bg1"/>
                </a:solidFill>
                <a:latin typeface="+mj-lt"/>
              </a:rPr>
              <a:t>Masivní úspora hmotnosti ve srovnání s Dyname 3.0</a:t>
            </a:r>
            <a:endParaRPr lang="de-DE" sz="2200" dirty="0">
              <a:solidFill>
                <a:schemeClr val="bg1"/>
              </a:solidFill>
              <a:latin typeface="+mj-lt"/>
              <a:cs typeface="Calibri Ligh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603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A4C5AB46-CD85-4B66-AC31-ED84ACE3AA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9525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E513365C-8C68-4A24-97E9-530BFFCFB7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1584" y="2187126"/>
            <a:ext cx="4196585" cy="4582696"/>
          </a:xfrm>
          <a:prstGeom prst="rect">
            <a:avLst/>
          </a:prstGeom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546F1EB-BCB5-4D21-8510-C17B53EE0703}"/>
              </a:ext>
            </a:extLst>
          </p:cNvPr>
          <p:cNvGrpSpPr/>
          <p:nvPr/>
        </p:nvGrpSpPr>
        <p:grpSpPr>
          <a:xfrm>
            <a:off x="594072" y="4754692"/>
            <a:ext cx="4910101" cy="1667240"/>
            <a:chOff x="3824254" y="2841951"/>
            <a:chExt cx="4910101" cy="1667240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99424FBE-82E8-456A-9026-2CF3721C684B}"/>
                </a:ext>
              </a:extLst>
            </p:cNvPr>
            <p:cNvSpPr txBox="1"/>
            <p:nvPr/>
          </p:nvSpPr>
          <p:spPr>
            <a:xfrm>
              <a:off x="3824254" y="3801305"/>
              <a:ext cx="2981423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000" dirty="0" smtClean="0"/>
                <a:t>Snímač točivého momentu připevněn k motoru</a:t>
              </a:r>
              <a:endParaRPr lang="en-US" sz="2000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="" xmlns:a16="http://schemas.microsoft.com/office/drawing/2014/main" id="{19DB830B-6E2E-4C0E-A8FD-48132F34E1B2}"/>
                </a:ext>
              </a:extLst>
            </p:cNvPr>
            <p:cNvCxnSpPr>
              <a:cxnSpLocks/>
              <a:stCxn id="2" idx="0"/>
            </p:cNvCxnSpPr>
            <p:nvPr/>
          </p:nvCxnSpPr>
          <p:spPr>
            <a:xfrm flipV="1">
              <a:off x="5314966" y="2841951"/>
              <a:ext cx="3419389" cy="959354"/>
            </a:xfrm>
            <a:prstGeom prst="straightConnector1">
              <a:avLst/>
            </a:prstGeom>
            <a:ln w="38100">
              <a:solidFill>
                <a:srgbClr val="0156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34E0808C-C6C1-4D0D-B3AD-B389AEA95209}"/>
              </a:ext>
            </a:extLst>
          </p:cNvPr>
          <p:cNvGrpSpPr/>
          <p:nvPr/>
        </p:nvGrpSpPr>
        <p:grpSpPr>
          <a:xfrm>
            <a:off x="5979560" y="5782958"/>
            <a:ext cx="2352125" cy="1031298"/>
            <a:chOff x="5534682" y="4231543"/>
            <a:chExt cx="2352125" cy="1031298"/>
          </a:xfrm>
        </p:grpSpPr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04883F14-B6F6-45E6-909D-A703A339B7E6}"/>
                </a:ext>
              </a:extLst>
            </p:cNvPr>
            <p:cNvSpPr txBox="1"/>
            <p:nvPr/>
          </p:nvSpPr>
          <p:spPr>
            <a:xfrm>
              <a:off x="6569636" y="4554955"/>
              <a:ext cx="1317171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000" dirty="0" smtClean="0"/>
                <a:t>Chladící žebra</a:t>
              </a:r>
              <a:endParaRPr lang="en-US" sz="2000" dirty="0">
                <a:cs typeface="Calibri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07544FD1-9F27-49AC-81A6-BA2BD37E18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34682" y="4231543"/>
              <a:ext cx="1034954" cy="677356"/>
            </a:xfrm>
            <a:prstGeom prst="straightConnector1">
              <a:avLst/>
            </a:prstGeom>
            <a:ln w="38100">
              <a:solidFill>
                <a:srgbClr val="0156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CCCA089F-12A1-4F89-B3F9-6E76DC964EFE}"/>
              </a:ext>
            </a:extLst>
          </p:cNvPr>
          <p:cNvGrpSpPr/>
          <p:nvPr/>
        </p:nvGrpSpPr>
        <p:grpSpPr>
          <a:xfrm>
            <a:off x="323981" y="3789625"/>
            <a:ext cx="4704703" cy="1636773"/>
            <a:chOff x="4670433" y="3729905"/>
            <a:chExt cx="4704703" cy="1636773"/>
          </a:xfrm>
        </p:grpSpPr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E02F57D3-235D-4B22-B6ED-8B491F145F2A}"/>
                </a:ext>
              </a:extLst>
            </p:cNvPr>
            <p:cNvSpPr txBox="1"/>
            <p:nvPr/>
          </p:nvSpPr>
          <p:spPr>
            <a:xfrm>
              <a:off x="4670433" y="4043239"/>
              <a:ext cx="1723280" cy="132343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000" dirty="0" smtClean="0"/>
                <a:t>Vylepšené ložisko spojky převodové hřídele</a:t>
              </a:r>
              <a:endParaRPr lang="en-US" sz="2000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33864069-C0BC-49D8-AD15-3E00E6DF5E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3713" y="3729905"/>
              <a:ext cx="2981423" cy="868645"/>
            </a:xfrm>
            <a:prstGeom prst="straightConnector1">
              <a:avLst/>
            </a:prstGeom>
            <a:ln w="38100">
              <a:solidFill>
                <a:srgbClr val="0156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="" xmlns:a16="http://schemas.microsoft.com/office/drawing/2014/main" id="{05AEA926-6D7B-4158-A646-9A455567C4C3}"/>
              </a:ext>
            </a:extLst>
          </p:cNvPr>
          <p:cNvGrpSpPr/>
          <p:nvPr/>
        </p:nvGrpSpPr>
        <p:grpSpPr>
          <a:xfrm>
            <a:off x="6834903" y="4796013"/>
            <a:ext cx="3355427" cy="1015663"/>
            <a:chOff x="8232256" y="2362649"/>
            <a:chExt cx="3327310" cy="1015663"/>
          </a:xfrm>
        </p:grpSpPr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B8ACD5BC-31C9-4A2D-816E-BBB648A186E3}"/>
                </a:ext>
              </a:extLst>
            </p:cNvPr>
            <p:cNvSpPr txBox="1"/>
            <p:nvPr/>
          </p:nvSpPr>
          <p:spPr>
            <a:xfrm>
              <a:off x="9559090" y="2362649"/>
              <a:ext cx="2000476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000" dirty="0" smtClean="0"/>
                <a:t>Ocelová kladka s chromovanou úpravou</a:t>
              </a:r>
              <a:endParaRPr lang="en-US" sz="2000" dirty="0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="" xmlns:a16="http://schemas.microsoft.com/office/drawing/2014/main" id="{D8341BE2-39A6-45DA-AFB1-D4C84049E8EE}"/>
                </a:ext>
              </a:extLst>
            </p:cNvPr>
            <p:cNvCxnSpPr>
              <a:cxnSpLocks/>
              <a:stCxn id="66" idx="1"/>
            </p:cNvCxnSpPr>
            <p:nvPr/>
          </p:nvCxnSpPr>
          <p:spPr>
            <a:xfrm flipH="1" flipV="1">
              <a:off x="8232256" y="2392586"/>
              <a:ext cx="1326834" cy="477895"/>
            </a:xfrm>
            <a:prstGeom prst="straightConnector1">
              <a:avLst/>
            </a:prstGeom>
            <a:ln w="38100">
              <a:solidFill>
                <a:srgbClr val="0156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77706EB1-20BE-4FE7-8971-FE2470E2CF28}"/>
              </a:ext>
            </a:extLst>
          </p:cNvPr>
          <p:cNvGrpSpPr/>
          <p:nvPr/>
        </p:nvGrpSpPr>
        <p:grpSpPr>
          <a:xfrm>
            <a:off x="6053683" y="2261779"/>
            <a:ext cx="3544023" cy="1015663"/>
            <a:chOff x="6463208" y="4617900"/>
            <a:chExt cx="3544023" cy="1015663"/>
          </a:xfrm>
        </p:grpSpPr>
        <p:sp>
          <p:nvSpPr>
            <p:cNvPr id="74" name="TextBox 73">
              <a:extLst>
                <a:ext uri="{FF2B5EF4-FFF2-40B4-BE49-F238E27FC236}">
                  <a16:creationId xmlns="" xmlns:a16="http://schemas.microsoft.com/office/drawing/2014/main" id="{B06C40CF-1989-4120-BC0B-F90FBDF0634A}"/>
                </a:ext>
              </a:extLst>
            </p:cNvPr>
            <p:cNvSpPr txBox="1"/>
            <p:nvPr/>
          </p:nvSpPr>
          <p:spPr>
            <a:xfrm>
              <a:off x="8075747" y="4617900"/>
              <a:ext cx="1931484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000" dirty="0" smtClean="0"/>
                <a:t>Vylepšená elektrická izolace</a:t>
              </a:r>
              <a:endParaRPr lang="en-US" sz="2000" dirty="0"/>
            </a:p>
          </p:txBody>
        </p:sp>
        <p:cxnSp>
          <p:nvCxnSpPr>
            <p:cNvPr id="75" name="Straight Arrow Connector 74">
              <a:extLst>
                <a:ext uri="{FF2B5EF4-FFF2-40B4-BE49-F238E27FC236}">
                  <a16:creationId xmlns="" xmlns:a16="http://schemas.microsoft.com/office/drawing/2014/main" id="{B87B9520-1A84-4539-9831-E1208301DB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3208" y="5067083"/>
              <a:ext cx="1612539" cy="445260"/>
            </a:xfrm>
            <a:prstGeom prst="straightConnector1">
              <a:avLst/>
            </a:prstGeom>
            <a:ln w="38100">
              <a:solidFill>
                <a:srgbClr val="01566F"/>
              </a:solidFill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15" name="Title 2">
            <a:extLst>
              <a:ext uri="{FF2B5EF4-FFF2-40B4-BE49-F238E27FC236}">
                <a16:creationId xmlns="" xmlns:a16="http://schemas.microsoft.com/office/drawing/2014/main" id="{7BF91F8C-BF1F-4B2A-A8FA-F34EFBBA3630}"/>
              </a:ext>
            </a:extLst>
          </p:cNvPr>
          <p:cNvSpPr txBox="1">
            <a:spLocks/>
          </p:cNvSpPr>
          <p:nvPr/>
        </p:nvSpPr>
        <p:spPr>
          <a:xfrm>
            <a:off x="390592" y="814087"/>
            <a:ext cx="9144000" cy="263928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Dyname™ 4.0 Drive System 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3ECCFEEC-65AC-4D97-B4F0-ABA142C6A024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Picture 62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64B72EE4-C1A2-4B2B-825E-9B2CF7F90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0D378A33-44EA-42F0-A05F-CCEE051E5005}"/>
              </a:ext>
            </a:extLst>
          </p:cNvPr>
          <p:cNvSpPr txBox="1"/>
          <p:nvPr/>
        </p:nvSpPr>
        <p:spPr>
          <a:xfrm>
            <a:off x="10190330" y="3523690"/>
            <a:ext cx="1917148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 smtClean="0"/>
              <a:t>Vylepšená ložiska a tolerance ložisek</a:t>
            </a:r>
            <a:endParaRPr lang="en-US" sz="2000" dirty="0">
              <a:cs typeface="Calibri"/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="" xmlns:a16="http://schemas.microsoft.com/office/drawing/2014/main" id="{F9390A7B-98D5-4DFC-89E7-498C102D5F07}"/>
              </a:ext>
            </a:extLst>
          </p:cNvPr>
          <p:cNvCxnSpPr>
            <a:cxnSpLocks/>
          </p:cNvCxnSpPr>
          <p:nvPr/>
        </p:nvCxnSpPr>
        <p:spPr>
          <a:xfrm flipH="1" flipV="1">
            <a:off x="5295793" y="3772352"/>
            <a:ext cx="4894537" cy="413057"/>
          </a:xfrm>
          <a:prstGeom prst="straightConnector1">
            <a:avLst/>
          </a:prstGeom>
          <a:ln w="38100">
            <a:solidFill>
              <a:srgbClr val="0156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FA55465-9202-460E-A637-4BA7622E200F}"/>
              </a:ext>
            </a:extLst>
          </p:cNvPr>
          <p:cNvSpPr txBox="1"/>
          <p:nvPr/>
        </p:nvSpPr>
        <p:spPr>
          <a:xfrm>
            <a:off x="2612160" y="1281871"/>
            <a:ext cx="105822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600" b="1" dirty="0" smtClean="0">
                <a:latin typeface="Calibri"/>
                <a:cs typeface="Calibri"/>
              </a:rPr>
              <a:t>ZVÝŠENÁ SPOLEHLIVOST</a:t>
            </a:r>
            <a:endParaRPr lang="de-DE" sz="3600" b="1" dirty="0">
              <a:latin typeface="Calibri"/>
              <a:cs typeface="Calibri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99FDEAD7-2BC5-4E05-9C8C-6606F6C253FA}"/>
              </a:ext>
            </a:extLst>
          </p:cNvPr>
          <p:cNvCxnSpPr>
            <a:cxnSpLocks/>
          </p:cNvCxnSpPr>
          <p:nvPr/>
        </p:nvCxnSpPr>
        <p:spPr>
          <a:xfrm flipV="1">
            <a:off x="2679109" y="1872099"/>
            <a:ext cx="4580225" cy="2272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24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A4C5AB46-CD85-4B66-AC31-ED84ACE3AA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9525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E513365C-8C68-4A24-97E9-530BFFCFB7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1584" y="2187126"/>
            <a:ext cx="4196585" cy="4582696"/>
          </a:xfrm>
          <a:prstGeom prst="rect">
            <a:avLst/>
          </a:prstGeom>
          <a:ln>
            <a:noFill/>
          </a:ln>
        </p:spPr>
      </p:pic>
      <p:sp>
        <p:nvSpPr>
          <p:cNvPr id="115" name="Title 2">
            <a:extLst>
              <a:ext uri="{FF2B5EF4-FFF2-40B4-BE49-F238E27FC236}">
                <a16:creationId xmlns="" xmlns:a16="http://schemas.microsoft.com/office/drawing/2014/main" id="{7BF91F8C-BF1F-4B2A-A8FA-F34EFBBA3630}"/>
              </a:ext>
            </a:extLst>
          </p:cNvPr>
          <p:cNvSpPr txBox="1">
            <a:spLocks/>
          </p:cNvSpPr>
          <p:nvPr/>
        </p:nvSpPr>
        <p:spPr>
          <a:xfrm>
            <a:off x="390592" y="814087"/>
            <a:ext cx="9144000" cy="263928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Dyname™ 4.0 Drive System 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3ECCFEEC-65AC-4D97-B4F0-ABA142C6A024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Picture 62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64B72EE4-C1A2-4B2B-825E-9B2CF7F90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FA55465-9202-460E-A637-4BA7622E200F}"/>
              </a:ext>
            </a:extLst>
          </p:cNvPr>
          <p:cNvSpPr txBox="1"/>
          <p:nvPr/>
        </p:nvSpPr>
        <p:spPr>
          <a:xfrm>
            <a:off x="1708646" y="1075042"/>
            <a:ext cx="105822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600" b="1" dirty="0" smtClean="0">
                <a:latin typeface="Calibri"/>
                <a:cs typeface="Calibri"/>
              </a:rPr>
              <a:t>SNÍŽENÁ HLUČNOST A LEPŠÍ POCIT Z JÍZDY</a:t>
            </a:r>
            <a:endParaRPr lang="de-DE" sz="3600" b="1" dirty="0">
              <a:latin typeface="Calibri"/>
              <a:cs typeface="Calibri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99FDEAD7-2BC5-4E05-9C8C-6606F6C253FA}"/>
              </a:ext>
            </a:extLst>
          </p:cNvPr>
          <p:cNvCxnSpPr>
            <a:cxnSpLocks/>
          </p:cNvCxnSpPr>
          <p:nvPr/>
        </p:nvCxnSpPr>
        <p:spPr>
          <a:xfrm>
            <a:off x="1708646" y="1639180"/>
            <a:ext cx="8945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82FDEAC8-3FF4-4BDA-B142-95BF4B4ACBDC}"/>
              </a:ext>
            </a:extLst>
          </p:cNvPr>
          <p:cNvGrpSpPr/>
          <p:nvPr/>
        </p:nvGrpSpPr>
        <p:grpSpPr>
          <a:xfrm>
            <a:off x="609110" y="2246229"/>
            <a:ext cx="4260841" cy="1015663"/>
            <a:chOff x="4924599" y="3163466"/>
            <a:chExt cx="4260841" cy="1015663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59147D47-70F1-4E1C-87E0-1677911BCD1A}"/>
                </a:ext>
              </a:extLst>
            </p:cNvPr>
            <p:cNvSpPr txBox="1"/>
            <p:nvPr/>
          </p:nvSpPr>
          <p:spPr>
            <a:xfrm>
              <a:off x="4924599" y="3163466"/>
              <a:ext cx="1654671" cy="10156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000" dirty="0" smtClean="0"/>
                <a:t>Přímý pohon z pastorku na kazetu</a:t>
              </a:r>
              <a:endParaRPr lang="en-US" sz="2000" dirty="0">
                <a:cs typeface="Calibri"/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6F1825EB-C64A-41F3-AF1C-884265D44145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6579270" y="3671298"/>
              <a:ext cx="2606170" cy="507831"/>
            </a:xfrm>
            <a:prstGeom prst="straightConnector1">
              <a:avLst/>
            </a:prstGeom>
            <a:ln w="38100">
              <a:solidFill>
                <a:srgbClr val="0156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F9F1B98-E315-459A-846E-1D843285464B}"/>
              </a:ext>
            </a:extLst>
          </p:cNvPr>
          <p:cNvGrpSpPr/>
          <p:nvPr/>
        </p:nvGrpSpPr>
        <p:grpSpPr>
          <a:xfrm>
            <a:off x="708108" y="4191856"/>
            <a:ext cx="3976908" cy="1961801"/>
            <a:chOff x="4644108" y="2415835"/>
            <a:chExt cx="3976908" cy="1961801"/>
          </a:xfrm>
        </p:grpSpPr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4DA8A07C-C552-4A15-BF0A-92FFB7AABD22}"/>
                </a:ext>
              </a:extLst>
            </p:cNvPr>
            <p:cNvSpPr txBox="1"/>
            <p:nvPr/>
          </p:nvSpPr>
          <p:spPr>
            <a:xfrm>
              <a:off x="4644108" y="3669750"/>
              <a:ext cx="1892375" cy="70788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s-CZ" sz="2000" dirty="0" smtClean="0"/>
                <a:t>Nový profil zubů pastorků</a:t>
              </a:r>
              <a:endParaRPr lang="en-US" sz="2000" dirty="0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F2F53B10-8911-4CBF-94FE-CBC790DC6D07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 flipV="1">
              <a:off x="6536483" y="2415835"/>
              <a:ext cx="2084533" cy="1607858"/>
            </a:xfrm>
            <a:prstGeom prst="straightConnector1">
              <a:avLst/>
            </a:prstGeom>
            <a:ln w="38100">
              <a:solidFill>
                <a:srgbClr val="01566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Straight Arrow Connector 38">
            <a:extLst>
              <a:ext uri="{FF2B5EF4-FFF2-40B4-BE49-F238E27FC236}">
                <a16:creationId xmlns="" xmlns:a16="http://schemas.microsoft.com/office/drawing/2014/main" id="{CE16E18B-3E8E-471A-BF19-97503A69302C}"/>
              </a:ext>
            </a:extLst>
          </p:cNvPr>
          <p:cNvCxnSpPr>
            <a:cxnSpLocks/>
            <a:stCxn id="42" idx="1"/>
          </p:cNvCxnSpPr>
          <p:nvPr/>
        </p:nvCxnSpPr>
        <p:spPr>
          <a:xfrm flipH="1">
            <a:off x="6498360" y="4191856"/>
            <a:ext cx="2651718" cy="286618"/>
          </a:xfrm>
          <a:prstGeom prst="straightConnector1">
            <a:avLst/>
          </a:prstGeom>
          <a:ln w="38100">
            <a:solidFill>
              <a:srgbClr val="0156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96DFAF04-ADB8-4800-92BD-5C58B0ADB6DB}"/>
              </a:ext>
            </a:extLst>
          </p:cNvPr>
          <p:cNvSpPr txBox="1"/>
          <p:nvPr/>
        </p:nvSpPr>
        <p:spPr>
          <a:xfrm>
            <a:off x="9150078" y="3530136"/>
            <a:ext cx="2060922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 smtClean="0"/>
              <a:t>Větší profil řemenice a nový profil zubů na torzním snímači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3741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A4C5AB46-CD85-4B66-AC31-ED84ACE3AA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9525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E513365C-8C68-4A24-97E9-530BFFCFB7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1584" y="2187126"/>
            <a:ext cx="4196585" cy="4582696"/>
          </a:xfrm>
          <a:prstGeom prst="rect">
            <a:avLst/>
          </a:prstGeom>
          <a:ln>
            <a:noFill/>
          </a:ln>
        </p:spPr>
      </p:pic>
      <p:sp>
        <p:nvSpPr>
          <p:cNvPr id="115" name="Title 2">
            <a:extLst>
              <a:ext uri="{FF2B5EF4-FFF2-40B4-BE49-F238E27FC236}">
                <a16:creationId xmlns="" xmlns:a16="http://schemas.microsoft.com/office/drawing/2014/main" id="{7BF91F8C-BF1F-4B2A-A8FA-F34EFBBA3630}"/>
              </a:ext>
            </a:extLst>
          </p:cNvPr>
          <p:cNvSpPr txBox="1">
            <a:spLocks/>
          </p:cNvSpPr>
          <p:nvPr/>
        </p:nvSpPr>
        <p:spPr>
          <a:xfrm>
            <a:off x="390592" y="814087"/>
            <a:ext cx="9144000" cy="263928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Dyname™ 4.0 Drive System 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3ECCFEEC-65AC-4D97-B4F0-ABA142C6A024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3" name="Picture 62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64B72EE4-C1A2-4B2B-825E-9B2CF7F90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FA55465-9202-460E-A637-4BA7622E200F}"/>
              </a:ext>
            </a:extLst>
          </p:cNvPr>
          <p:cNvSpPr txBox="1"/>
          <p:nvPr/>
        </p:nvSpPr>
        <p:spPr>
          <a:xfrm>
            <a:off x="1996322" y="1197174"/>
            <a:ext cx="1058227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600" b="1" dirty="0" smtClean="0">
                <a:latin typeface="Calibri"/>
                <a:cs typeface="Calibri"/>
              </a:rPr>
              <a:t>         SNADNĚJŠÍ ÚDRŽBA</a:t>
            </a:r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99FDEAD7-2BC5-4E05-9C8C-6606F6C253FA}"/>
              </a:ext>
            </a:extLst>
          </p:cNvPr>
          <p:cNvCxnSpPr>
            <a:cxnSpLocks/>
          </p:cNvCxnSpPr>
          <p:nvPr/>
        </p:nvCxnSpPr>
        <p:spPr>
          <a:xfrm flipV="1">
            <a:off x="2758321" y="1766900"/>
            <a:ext cx="4426495" cy="217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58F3AB1-AB7E-45AB-A341-0F4D9498977C}"/>
              </a:ext>
            </a:extLst>
          </p:cNvPr>
          <p:cNvSpPr txBox="1"/>
          <p:nvPr/>
        </p:nvSpPr>
        <p:spPr>
          <a:xfrm>
            <a:off x="429785" y="3649527"/>
            <a:ext cx="1566538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 smtClean="0"/>
              <a:t>Servis pomocí jednoho 5mm imbusového klíče</a:t>
            </a:r>
            <a:endParaRPr lang="en-US" sz="2000" dirty="0">
              <a:cs typeface="Calibri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D38CE067-1016-44A9-AE55-3FA7818E3276}"/>
              </a:ext>
            </a:extLst>
          </p:cNvPr>
          <p:cNvCxnSpPr>
            <a:cxnSpLocks/>
          </p:cNvCxnSpPr>
          <p:nvPr/>
        </p:nvCxnSpPr>
        <p:spPr>
          <a:xfrm flipH="1" flipV="1">
            <a:off x="6305573" y="3297475"/>
            <a:ext cx="2940927" cy="352052"/>
          </a:xfrm>
          <a:prstGeom prst="straightConnector1">
            <a:avLst/>
          </a:prstGeom>
          <a:ln w="38100">
            <a:solidFill>
              <a:srgbClr val="0156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C45C18A-4AD7-45B5-9A16-5CB9627EF2B7}"/>
              </a:ext>
            </a:extLst>
          </p:cNvPr>
          <p:cNvSpPr txBox="1"/>
          <p:nvPr/>
        </p:nvSpPr>
        <p:spPr>
          <a:xfrm>
            <a:off x="9246499" y="3132829"/>
            <a:ext cx="1531092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 smtClean="0"/>
              <a:t>Odnimatelná řídící jednotka motoru</a:t>
            </a:r>
            <a:endParaRPr lang="en-US" sz="2000" dirty="0">
              <a:cs typeface="Calibri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5B9F8229-3D9C-4AB0-8E13-DA8150B29CA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996323" y="4619023"/>
            <a:ext cx="2606499" cy="240653"/>
          </a:xfrm>
          <a:prstGeom prst="straightConnector1">
            <a:avLst/>
          </a:prstGeom>
          <a:ln w="38100">
            <a:solidFill>
              <a:srgbClr val="0156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9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A4C5AB46-CD85-4B66-AC31-ED84ACE3AA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9525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="" xmlns:a16="http://schemas.microsoft.com/office/drawing/2014/main" id="{E513365C-8C68-4A24-97E9-530BFFCFB74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BFBFC"/>
              </a:clrFrom>
              <a:clrTo>
                <a:srgbClr val="FBFB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1584" y="2187126"/>
            <a:ext cx="4196585" cy="4582696"/>
          </a:xfrm>
          <a:prstGeom prst="rect">
            <a:avLst/>
          </a:prstGeom>
          <a:ln>
            <a:noFill/>
          </a:ln>
        </p:spPr>
      </p:pic>
      <p:sp>
        <p:nvSpPr>
          <p:cNvPr id="115" name="Title 2">
            <a:extLst>
              <a:ext uri="{FF2B5EF4-FFF2-40B4-BE49-F238E27FC236}">
                <a16:creationId xmlns="" xmlns:a16="http://schemas.microsoft.com/office/drawing/2014/main" id="{7BF91F8C-BF1F-4B2A-A8FA-F34EFBBA3630}"/>
              </a:ext>
            </a:extLst>
          </p:cNvPr>
          <p:cNvSpPr txBox="1">
            <a:spLocks/>
          </p:cNvSpPr>
          <p:nvPr/>
        </p:nvSpPr>
        <p:spPr>
          <a:xfrm>
            <a:off x="390592" y="814087"/>
            <a:ext cx="9144000" cy="263928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/>
              <a:t>Dyname™ 4.0 Drive System 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BFA55465-9202-460E-A637-4BA7622E200F}"/>
              </a:ext>
            </a:extLst>
          </p:cNvPr>
          <p:cNvSpPr txBox="1"/>
          <p:nvPr/>
        </p:nvSpPr>
        <p:spPr>
          <a:xfrm>
            <a:off x="1996322" y="1197174"/>
            <a:ext cx="10582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KEEP SERVICE AS EASY AS POSSIBLE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="" xmlns:a16="http://schemas.microsoft.com/office/drawing/2014/main" id="{99FDEAD7-2BC5-4E05-9C8C-6606F6C253FA}"/>
              </a:ext>
            </a:extLst>
          </p:cNvPr>
          <p:cNvCxnSpPr>
            <a:cxnSpLocks/>
          </p:cNvCxnSpPr>
          <p:nvPr/>
        </p:nvCxnSpPr>
        <p:spPr>
          <a:xfrm>
            <a:off x="1996322" y="1766900"/>
            <a:ext cx="677780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58F3AB1-AB7E-45AB-A341-0F4D9498977C}"/>
              </a:ext>
            </a:extLst>
          </p:cNvPr>
          <p:cNvSpPr txBox="1"/>
          <p:nvPr/>
        </p:nvSpPr>
        <p:spPr>
          <a:xfrm>
            <a:off x="679151" y="3649527"/>
            <a:ext cx="1317171" cy="16312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Single tool service, all Allen key heads are 5mm</a:t>
            </a:r>
            <a:endParaRPr lang="en-US" sz="2000" dirty="0">
              <a:cs typeface="Calibri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D38CE067-1016-44A9-AE55-3FA7818E3276}"/>
              </a:ext>
            </a:extLst>
          </p:cNvPr>
          <p:cNvCxnSpPr>
            <a:cxnSpLocks/>
          </p:cNvCxnSpPr>
          <p:nvPr/>
        </p:nvCxnSpPr>
        <p:spPr>
          <a:xfrm flipH="1" flipV="1">
            <a:off x="6305573" y="3297475"/>
            <a:ext cx="2940927" cy="352052"/>
          </a:xfrm>
          <a:prstGeom prst="straightConnector1">
            <a:avLst/>
          </a:prstGeom>
          <a:ln w="38100">
            <a:solidFill>
              <a:srgbClr val="0156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C45C18A-4AD7-45B5-9A16-5CB9627EF2B7}"/>
              </a:ext>
            </a:extLst>
          </p:cNvPr>
          <p:cNvSpPr txBox="1"/>
          <p:nvPr/>
        </p:nvSpPr>
        <p:spPr>
          <a:xfrm>
            <a:off x="9246499" y="3132829"/>
            <a:ext cx="1531092" cy="10156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Removable motor controller</a:t>
            </a:r>
            <a:endParaRPr lang="en-US" sz="2000" dirty="0">
              <a:cs typeface="Calibri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5B9F8229-3D9C-4AB0-8E13-DA8150B29CA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996322" y="4465135"/>
            <a:ext cx="2606500" cy="394541"/>
          </a:xfrm>
          <a:prstGeom prst="straightConnector1">
            <a:avLst/>
          </a:prstGeom>
          <a:ln w="38100">
            <a:solidFill>
              <a:srgbClr val="01566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2422DCC-1DC5-4009-B280-994B550F7E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9525"/>
            <a:ext cx="12191980" cy="6856718"/>
          </a:xfrm>
          <a:prstGeom prst="rect">
            <a:avLst/>
          </a:prstGeom>
          <a:ln>
            <a:solidFill>
              <a:srgbClr val="01566F"/>
            </a:solidFill>
          </a:ln>
        </p:spPr>
      </p:pic>
      <p:pic>
        <p:nvPicPr>
          <p:cNvPr id="63" name="Picture 62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64B72EE4-C1A2-4B2B-825E-9B2CF7F905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3ECCFEEC-65AC-4D97-B4F0-ABA142C6A024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43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9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A6D3AB-3BD1-4ACA-9A20-2CDFC64D87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7779"/>
          <a:stretch/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EFDA28-E8C5-4DDA-99B4-B03CE7F727FD}"/>
              </a:ext>
            </a:extLst>
          </p:cNvPr>
          <p:cNvSpPr/>
          <p:nvPr/>
        </p:nvSpPr>
        <p:spPr>
          <a:xfrm>
            <a:off x="550925" y="299701"/>
            <a:ext cx="4078201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C2BDB41-CE9D-4037-8B2D-AD88F107E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39" y="5257799"/>
            <a:ext cx="1500847" cy="149250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D3B92554-4FD4-43D1-AADF-E16E6CB75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35533" r="16202" b="50000"/>
          <a:stretch/>
        </p:blipFill>
        <p:spPr>
          <a:xfrm>
            <a:off x="987425" y="534416"/>
            <a:ext cx="2161911" cy="53238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1AD2110-F48D-4CC1-9C60-3C123461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49640" r="29225" b="33969"/>
          <a:stretch/>
        </p:blipFill>
        <p:spPr>
          <a:xfrm>
            <a:off x="3149336" y="534416"/>
            <a:ext cx="1479791" cy="594868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A4FD8335-9127-490B-BE11-30F511A3A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989" y="477837"/>
            <a:ext cx="351912" cy="708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568A58-5F01-4932-90E0-85C75E302382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993350-3F4D-4AF8-BF57-D13167FFD71E}"/>
              </a:ext>
            </a:extLst>
          </p:cNvPr>
          <p:cNvSpPr txBox="1"/>
          <p:nvPr/>
        </p:nvSpPr>
        <p:spPr>
          <a:xfrm>
            <a:off x="1470088" y="2678790"/>
            <a:ext cx="9248775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5800" b="1">
                <a:solidFill>
                  <a:schemeClr val="bg1"/>
                </a:solidFill>
                <a:latin typeface="Calibri"/>
                <a:cs typeface="Calibri"/>
              </a:rPr>
              <a:t>Mid-High Pivot Frame Design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3FFDB75-7612-46EF-A4DA-CD33C6E75F8C}"/>
              </a:ext>
            </a:extLst>
          </p:cNvPr>
          <p:cNvCxnSpPr>
            <a:cxnSpLocks/>
          </p:cNvCxnSpPr>
          <p:nvPr/>
        </p:nvCxnSpPr>
        <p:spPr>
          <a:xfrm>
            <a:off x="1470088" y="3665541"/>
            <a:ext cx="894073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2831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A5B23FDB-465F-432E-8C51-C78738B3F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11F00E6-E341-431C-AEB8-22EC81029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27B600-025B-4015-A5FF-A329CC34D26C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A63B71-AF16-4F3E-A39D-205F0DE3080F}"/>
              </a:ext>
            </a:extLst>
          </p:cNvPr>
          <p:cNvSpPr txBox="1"/>
          <p:nvPr/>
        </p:nvSpPr>
        <p:spPr>
          <a:xfrm>
            <a:off x="866172" y="2321595"/>
            <a:ext cx="10459655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5800" b="1">
                <a:solidFill>
                  <a:schemeClr val="bg1"/>
                </a:solidFill>
                <a:latin typeface="Calibri"/>
                <a:cs typeface="Calibri"/>
              </a:rPr>
              <a:t>MID-HIGH PIVOT FRAME DESIGN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6C9A8B99-342A-4CE4-8151-F35A931CE994}"/>
              </a:ext>
            </a:extLst>
          </p:cNvPr>
          <p:cNvCxnSpPr>
            <a:cxnSpLocks/>
          </p:cNvCxnSpPr>
          <p:nvPr/>
        </p:nvCxnSpPr>
        <p:spPr>
          <a:xfrm>
            <a:off x="866172" y="3224866"/>
            <a:ext cx="1007357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B40BC93-C9A6-49DC-800F-30D408CE2D93}"/>
              </a:ext>
            </a:extLst>
          </p:cNvPr>
          <p:cNvSpPr txBox="1"/>
          <p:nvPr/>
        </p:nvSpPr>
        <p:spPr>
          <a:xfrm>
            <a:off x="2774170" y="3224866"/>
            <a:ext cx="6257580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4400" dirty="0" smtClean="0">
                <a:solidFill>
                  <a:schemeClr val="bg1"/>
                </a:solidFill>
                <a:latin typeface="+mj-lt"/>
                <a:cs typeface="Calibri Light"/>
              </a:rPr>
              <a:t>Podle čísel</a:t>
            </a:r>
            <a:endParaRPr lang="en-US" dirty="0"/>
          </a:p>
          <a:p>
            <a:endParaRPr lang="de-DE" sz="44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356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7FCC5F44-7CB8-454C-96E2-29EFE2EB6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4" name="Picture 3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A5B23FDB-465F-432E-8C51-C78738B3F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11F00E6-E341-431C-AEB8-22EC81029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27B600-025B-4015-A5FF-A329CC34D26C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95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7FCC5F44-7CB8-454C-96E2-29EFE2EB6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11F00E6-E341-431C-AEB8-22EC81029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27B600-025B-4015-A5FF-A329CC34D26C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1AF847E6-0C2B-4726-890B-564F6E1C0E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705607"/>
              </p:ext>
            </p:extLst>
          </p:nvPr>
        </p:nvGraphicFramePr>
        <p:xfrm>
          <a:off x="3577450" y="1520205"/>
          <a:ext cx="8320954" cy="464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2285937D-E621-4278-BC1E-179140CE1A75}"/>
              </a:ext>
            </a:extLst>
          </p:cNvPr>
          <p:cNvSpPr/>
          <p:nvPr/>
        </p:nvSpPr>
        <p:spPr>
          <a:xfrm>
            <a:off x="149121" y="1194770"/>
            <a:ext cx="3279228" cy="5279601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0DCB8F-5D38-4FD3-AD01-EA47B3B70115}"/>
              </a:ext>
            </a:extLst>
          </p:cNvPr>
          <p:cNvSpPr txBox="1"/>
          <p:nvPr/>
        </p:nvSpPr>
        <p:spPr>
          <a:xfrm>
            <a:off x="363248" y="1681304"/>
            <a:ext cx="29206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+mj-lt"/>
              </a:rPr>
              <a:t>Progrese je zvýšena z 34,5% na původním Altitude Powerplay na 40,5% na novém Powerplay 2022. Křivka odpružení se taky zvyšuje, což poskytuje jezdci vetší podporu.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064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ass, bicycle, field&#10;&#10;Description automatically generated">
            <a:extLst>
              <a:ext uri="{FF2B5EF4-FFF2-40B4-BE49-F238E27FC236}">
                <a16:creationId xmlns="" xmlns:a16="http://schemas.microsoft.com/office/drawing/2014/main" id="{70A6D3AB-3BD1-4ACA-9A20-2CDFC64D87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" t="18463" r="10983" b="6514"/>
          <a:stretch/>
        </p:blipFill>
        <p:spPr>
          <a:xfrm>
            <a:off x="-1524" y="1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EFDA28-E8C5-4DDA-99B4-B03CE7F727FD}"/>
              </a:ext>
            </a:extLst>
          </p:cNvPr>
          <p:cNvSpPr/>
          <p:nvPr/>
        </p:nvSpPr>
        <p:spPr>
          <a:xfrm>
            <a:off x="550925" y="299701"/>
            <a:ext cx="4078201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C2BDB41-CE9D-4037-8B2D-AD88F107E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39" y="5257799"/>
            <a:ext cx="1500847" cy="149250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D3B92554-4FD4-43D1-AADF-E16E6CB75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35533" r="16202" b="50000"/>
          <a:stretch/>
        </p:blipFill>
        <p:spPr>
          <a:xfrm>
            <a:off x="987425" y="534416"/>
            <a:ext cx="2161911" cy="53238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1AD2110-F48D-4CC1-9C60-3C123461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49640" r="29225" b="33969"/>
          <a:stretch/>
        </p:blipFill>
        <p:spPr>
          <a:xfrm>
            <a:off x="3149336" y="534416"/>
            <a:ext cx="1479791" cy="594868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A4FD8335-9127-490B-BE11-30F511A3A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989" y="477837"/>
            <a:ext cx="351912" cy="708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568A58-5F01-4932-90E0-85C75E302382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57449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7FCC5F44-7CB8-454C-96E2-29EFE2EB6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11F00E6-E341-431C-AEB8-22EC81029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27B600-025B-4015-A5FF-A329CC34D26C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1AF847E6-0C2B-4726-890B-564F6E1C0E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7756950"/>
              </p:ext>
            </p:extLst>
          </p:nvPr>
        </p:nvGraphicFramePr>
        <p:xfrm>
          <a:off x="3577450" y="1520205"/>
          <a:ext cx="8320954" cy="464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2285937D-E621-4278-BC1E-179140CE1A75}"/>
              </a:ext>
            </a:extLst>
          </p:cNvPr>
          <p:cNvSpPr/>
          <p:nvPr/>
        </p:nvSpPr>
        <p:spPr>
          <a:xfrm>
            <a:off x="149121" y="1194770"/>
            <a:ext cx="3279228" cy="5279601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0DCB8F-5D38-4FD3-AD01-EA47B3B70115}"/>
              </a:ext>
            </a:extLst>
          </p:cNvPr>
          <p:cNvSpPr txBox="1"/>
          <p:nvPr/>
        </p:nvSpPr>
        <p:spPr>
          <a:xfrm>
            <a:off x="363248" y="1681304"/>
            <a:ext cx="29206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+mj-lt"/>
              </a:rPr>
              <a:t>Progrese je zvýšena z 34,5% na původním Altitude Powerplay na 40,5% na novém Powerplay 2022. Křivka odpružení se taky zvyšuje, což poskytuje jezdci vetší podporu.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038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 animBg="1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7FCC5F44-7CB8-454C-96E2-29EFE2EB6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11F00E6-E341-431C-AEB8-22EC81029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27B600-025B-4015-A5FF-A329CC34D26C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2285937D-E621-4278-BC1E-179140CE1A75}"/>
              </a:ext>
            </a:extLst>
          </p:cNvPr>
          <p:cNvSpPr/>
          <p:nvPr/>
        </p:nvSpPr>
        <p:spPr>
          <a:xfrm>
            <a:off x="217050" y="1144823"/>
            <a:ext cx="3279228" cy="5279601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0DCB8F-5D38-4FD3-AD01-EA47B3B70115}"/>
              </a:ext>
            </a:extLst>
          </p:cNvPr>
          <p:cNvSpPr txBox="1"/>
          <p:nvPr/>
        </p:nvSpPr>
        <p:spPr>
          <a:xfrm>
            <a:off x="363248" y="1681304"/>
            <a:ext cx="313303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cs-CZ" sz="3200" b="0" i="0" dirty="0" smtClean="0">
                <a:solidFill>
                  <a:schemeClr val="bg1"/>
                </a:solidFill>
                <a:effectLst/>
                <a:latin typeface="+mj-lt"/>
              </a:rPr>
              <a:t>Při šlapání se snížilo pohupování zadní stavby, oproti předchozí generaci Powerplay o 10%.</a:t>
            </a:r>
            <a:endParaRPr lang="en-US" sz="32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="" xmlns:a16="http://schemas.microsoft.com/office/drawing/2014/main" id="{3328EF8F-0BEF-479D-A8C5-38CB40BC6A82}"/>
              </a:ext>
            </a:extLst>
          </p:cNvPr>
          <p:cNvGraphicFramePr>
            <a:graphicFrameLocks/>
          </p:cNvGraphicFramePr>
          <p:nvPr/>
        </p:nvGraphicFramePr>
        <p:xfrm>
          <a:off x="3818903" y="1520205"/>
          <a:ext cx="8223976" cy="464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5856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Graphic spid="1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7FCC5F44-7CB8-454C-96E2-29EFE2EB6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11F00E6-E341-431C-AEB8-22EC81029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27B600-025B-4015-A5FF-A329CC34D26C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2285937D-E621-4278-BC1E-179140CE1A75}"/>
              </a:ext>
            </a:extLst>
          </p:cNvPr>
          <p:cNvSpPr/>
          <p:nvPr/>
        </p:nvSpPr>
        <p:spPr>
          <a:xfrm>
            <a:off x="217050" y="1144823"/>
            <a:ext cx="3279228" cy="5279601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0DCB8F-5D38-4FD3-AD01-EA47B3B70115}"/>
              </a:ext>
            </a:extLst>
          </p:cNvPr>
          <p:cNvSpPr txBox="1"/>
          <p:nvPr/>
        </p:nvSpPr>
        <p:spPr>
          <a:xfrm>
            <a:off x="363248" y="1681304"/>
            <a:ext cx="313303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+mj-lt"/>
              </a:rPr>
              <a:t>Při šlapání se snížilo pohupování zadní stavby, oproti předchozí generaci Powerplay o 10%.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="" xmlns:a16="http://schemas.microsoft.com/office/drawing/2014/main" id="{442B8678-B7C0-419A-AAB9-129D4F393276}"/>
              </a:ext>
            </a:extLst>
          </p:cNvPr>
          <p:cNvGraphicFramePr>
            <a:graphicFrameLocks/>
          </p:cNvGraphicFramePr>
          <p:nvPr/>
        </p:nvGraphicFramePr>
        <p:xfrm>
          <a:off x="3818903" y="1520205"/>
          <a:ext cx="8223976" cy="4648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439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Graphic spid="13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7FCC5F44-7CB8-454C-96E2-29EFE2EB6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11F00E6-E341-431C-AEB8-22EC81029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27B600-025B-4015-A5FF-A329CC34D26C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2285937D-E621-4278-BC1E-179140CE1A75}"/>
              </a:ext>
            </a:extLst>
          </p:cNvPr>
          <p:cNvSpPr/>
          <p:nvPr/>
        </p:nvSpPr>
        <p:spPr>
          <a:xfrm>
            <a:off x="988750" y="1144821"/>
            <a:ext cx="3279228" cy="5279601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0DCB8F-5D38-4FD3-AD01-EA47B3B70115}"/>
              </a:ext>
            </a:extLst>
          </p:cNvPr>
          <p:cNvSpPr txBox="1"/>
          <p:nvPr/>
        </p:nvSpPr>
        <p:spPr>
          <a:xfrm>
            <a:off x="1271890" y="1828512"/>
            <a:ext cx="29206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  <a:latin typeface="+mj-lt"/>
              </a:rPr>
              <a:t>Dráha zadního kola je u nového Powerplay více dozadu, než u původního Powerplay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A48FCA04-356D-4143-9C49-CC2F9688E0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8767037"/>
              </p:ext>
            </p:extLst>
          </p:nvPr>
        </p:nvGraphicFramePr>
        <p:xfrm>
          <a:off x="5464366" y="113343"/>
          <a:ext cx="6297850" cy="658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7F8DA556-EF61-4A86-A7A5-E057558078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344989"/>
              </p:ext>
            </p:extLst>
          </p:nvPr>
        </p:nvGraphicFramePr>
        <p:xfrm>
          <a:off x="5464366" y="159745"/>
          <a:ext cx="6202497" cy="653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45590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Graphic spid="12" grpId="0">
        <p:bldAsOne/>
      </p:bldGraphic>
      <p:bldGraphic spid="14" grpId="0">
        <p:bldAsOne/>
      </p:bldGraphic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riding a dirt bike&#10;&#10;Description automatically generated with medium confidence">
            <a:extLst>
              <a:ext uri="{FF2B5EF4-FFF2-40B4-BE49-F238E27FC236}">
                <a16:creationId xmlns="" xmlns:a16="http://schemas.microsoft.com/office/drawing/2014/main" id="{7FCC5F44-7CB8-454C-96E2-29EFE2EB6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11F00E6-E341-431C-AEB8-22EC81029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027B600-025B-4015-A5FF-A329CC34D26C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2285937D-E621-4278-BC1E-179140CE1A75}"/>
              </a:ext>
            </a:extLst>
          </p:cNvPr>
          <p:cNvSpPr/>
          <p:nvPr/>
        </p:nvSpPr>
        <p:spPr>
          <a:xfrm>
            <a:off x="988750" y="1144821"/>
            <a:ext cx="3279228" cy="5279601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20DCB8F-5D38-4FD3-AD01-EA47B3B70115}"/>
              </a:ext>
            </a:extLst>
          </p:cNvPr>
          <p:cNvSpPr txBox="1"/>
          <p:nvPr/>
        </p:nvSpPr>
        <p:spPr>
          <a:xfrm>
            <a:off x="1271890" y="1828512"/>
            <a:ext cx="29206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+mj-lt"/>
              </a:rPr>
              <a:t>Dráha zadního kola je u nového Powerplay více dozadu, než u původního Powerplay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A48FCA04-356D-4143-9C49-CC2F9688E051}"/>
              </a:ext>
            </a:extLst>
          </p:cNvPr>
          <p:cNvGraphicFramePr>
            <a:graphicFrameLocks/>
          </p:cNvGraphicFramePr>
          <p:nvPr/>
        </p:nvGraphicFramePr>
        <p:xfrm>
          <a:off x="5464366" y="113343"/>
          <a:ext cx="6297850" cy="6584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="" xmlns:a16="http://schemas.microsoft.com/office/drawing/2014/main" id="{7F8DA556-EF61-4A86-A7A5-E05755807801}"/>
              </a:ext>
            </a:extLst>
          </p:cNvPr>
          <p:cNvGraphicFramePr>
            <a:graphicFrameLocks/>
          </p:cNvGraphicFramePr>
          <p:nvPr/>
        </p:nvGraphicFramePr>
        <p:xfrm>
          <a:off x="5464366" y="159745"/>
          <a:ext cx="6202497" cy="65385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1880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Graphic spid="12" grpId="0">
        <p:bldAsOne/>
      </p:bldGraphic>
      <p:bldGraphic spid="14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85CA-0758-4646-B9B9-190093327C69}"/>
              </a:ext>
            </a:extLst>
          </p:cNvPr>
          <p:cNvSpPr txBox="1"/>
          <p:nvPr/>
        </p:nvSpPr>
        <p:spPr>
          <a:xfrm>
            <a:off x="2938677" y="4346575"/>
            <a:ext cx="83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de-DE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JUMBOTRON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14C599-1267-4B88-9687-C54067094684}"/>
              </a:ext>
            </a:extLst>
          </p:cNvPr>
          <p:cNvCxnSpPr>
            <a:cxnSpLocks/>
          </p:cNvCxnSpPr>
          <p:nvPr/>
        </p:nvCxnSpPr>
        <p:spPr>
          <a:xfrm>
            <a:off x="2909951" y="5295225"/>
            <a:ext cx="59563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087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F9933D0C-FE11-4B30-A80E-6C5F2C09708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0" y="1271"/>
            <a:ext cx="12192000" cy="685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="" xmlns:a16="http://schemas.microsoft.com/office/drawing/2014/main" id="{11E1B05A-6BD3-47A3-BD3C-E535D3401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768" y="2243416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8" name="Picture 27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6262E0E6-87D6-4EFC-B924-88EE8B701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960" y="2245869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0" name="Picture 29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102F7D62-05DD-4207-B6F0-4E33C1FD6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364" y="2243416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0" name="Picture 39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E4B1A536-DDF0-4E8B-9E4A-771C991E0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8172" y="2243416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4" name="Picture 43" descr="Application&#10;&#10;Description automatically generated with medium confidence">
            <a:extLst>
              <a:ext uri="{FF2B5EF4-FFF2-40B4-BE49-F238E27FC236}">
                <a16:creationId xmlns="" xmlns:a16="http://schemas.microsoft.com/office/drawing/2014/main" id="{E66EBE03-4ED4-4041-9109-D26F5B2A91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7576" y="2243416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9" name="Picture 48" descr="Text&#10;&#10;Description automatically generated">
            <a:extLst>
              <a:ext uri="{FF2B5EF4-FFF2-40B4-BE49-F238E27FC236}">
                <a16:creationId xmlns="" xmlns:a16="http://schemas.microsoft.com/office/drawing/2014/main" id="{352A6051-E29B-4FBD-8F69-6C2C47085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9364" y="4883901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1" name="Picture 50" descr="Graphical user interface, text, application&#10;&#10;Description automatically generated">
            <a:extLst>
              <a:ext uri="{FF2B5EF4-FFF2-40B4-BE49-F238E27FC236}">
                <a16:creationId xmlns="" xmlns:a16="http://schemas.microsoft.com/office/drawing/2014/main" id="{189A1536-0F75-4191-BF89-44056B9FF5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8769" y="4883901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7" name="Picture 56" descr="Text&#10;&#10;Description automatically generated">
            <a:extLst>
              <a:ext uri="{FF2B5EF4-FFF2-40B4-BE49-F238E27FC236}">
                <a16:creationId xmlns="" xmlns:a16="http://schemas.microsoft.com/office/drawing/2014/main" id="{C3B851FB-D036-4A5B-8C42-E28C604EEC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7430" y="4888912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1" name="Picture 60" descr="Text&#10;&#10;Description automatically generated">
            <a:extLst>
              <a:ext uri="{FF2B5EF4-FFF2-40B4-BE49-F238E27FC236}">
                <a16:creationId xmlns="" xmlns:a16="http://schemas.microsoft.com/office/drawing/2014/main" id="{5F2F62C1-0C28-4E27-89EE-60C0551900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38025" y="4883901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0" name="Text Placeholder 1">
            <a:extLst>
              <a:ext uri="{FF2B5EF4-FFF2-40B4-BE49-F238E27FC236}">
                <a16:creationId xmlns="" xmlns:a16="http://schemas.microsoft.com/office/drawing/2014/main" id="{65B79DA7-AE37-4007-B3BD-61BF4B5C92B2}"/>
              </a:ext>
            </a:extLst>
          </p:cNvPr>
          <p:cNvSpPr txBox="1">
            <a:spLocks/>
          </p:cNvSpPr>
          <p:nvPr/>
        </p:nvSpPr>
        <p:spPr>
          <a:xfrm>
            <a:off x="339959" y="3796280"/>
            <a:ext cx="1135327" cy="448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71" name="Text Placeholder 1">
            <a:extLst>
              <a:ext uri="{FF2B5EF4-FFF2-40B4-BE49-F238E27FC236}">
                <a16:creationId xmlns="" xmlns:a16="http://schemas.microsoft.com/office/drawing/2014/main" id="{147BDA59-D45A-4D7E-8443-C34A8D37A4F4}"/>
              </a:ext>
            </a:extLst>
          </p:cNvPr>
          <p:cNvSpPr txBox="1">
            <a:spLocks/>
          </p:cNvSpPr>
          <p:nvPr/>
        </p:nvSpPr>
        <p:spPr>
          <a:xfrm>
            <a:off x="1729364" y="3793827"/>
            <a:ext cx="1135327" cy="448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solidFill>
                  <a:schemeClr val="bg1"/>
                </a:solidFill>
              </a:rPr>
              <a:t>Battery</a:t>
            </a:r>
          </a:p>
        </p:txBody>
      </p:sp>
      <p:sp>
        <p:nvSpPr>
          <p:cNvPr id="72" name="Text Placeholder 1">
            <a:extLst>
              <a:ext uri="{FF2B5EF4-FFF2-40B4-BE49-F238E27FC236}">
                <a16:creationId xmlns="" xmlns:a16="http://schemas.microsoft.com/office/drawing/2014/main" id="{DAB4B6A2-190B-4023-85E3-5537F01545A0}"/>
              </a:ext>
            </a:extLst>
          </p:cNvPr>
          <p:cNvSpPr txBox="1">
            <a:spLocks/>
          </p:cNvSpPr>
          <p:nvPr/>
        </p:nvSpPr>
        <p:spPr>
          <a:xfrm>
            <a:off x="3118768" y="3793827"/>
            <a:ext cx="1135327" cy="448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solidFill>
                  <a:schemeClr val="bg1"/>
                </a:solidFill>
              </a:rPr>
              <a:t>Assist</a:t>
            </a:r>
          </a:p>
        </p:txBody>
      </p:sp>
      <p:sp>
        <p:nvSpPr>
          <p:cNvPr id="73" name="Text Placeholder 1">
            <a:extLst>
              <a:ext uri="{FF2B5EF4-FFF2-40B4-BE49-F238E27FC236}">
                <a16:creationId xmlns="" xmlns:a16="http://schemas.microsoft.com/office/drawing/2014/main" id="{BF2EDE4D-B631-4735-A6CA-C859F2C5DACB}"/>
              </a:ext>
            </a:extLst>
          </p:cNvPr>
          <p:cNvSpPr txBox="1">
            <a:spLocks/>
          </p:cNvSpPr>
          <p:nvPr/>
        </p:nvSpPr>
        <p:spPr>
          <a:xfrm>
            <a:off x="4508171" y="3793827"/>
            <a:ext cx="1135327" cy="448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>
                <a:solidFill>
                  <a:schemeClr val="bg1"/>
                </a:solidFill>
              </a:rPr>
              <a:t>Cadence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1200">
                <a:solidFill>
                  <a:schemeClr val="bg1"/>
                </a:solidFill>
              </a:rPr>
              <a:t>(Incl target)</a:t>
            </a:r>
          </a:p>
        </p:txBody>
      </p:sp>
      <p:sp>
        <p:nvSpPr>
          <p:cNvPr id="74" name="Text Placeholder 1">
            <a:extLst>
              <a:ext uri="{FF2B5EF4-FFF2-40B4-BE49-F238E27FC236}">
                <a16:creationId xmlns="" xmlns:a16="http://schemas.microsoft.com/office/drawing/2014/main" id="{03C26A04-B901-47DA-B8B5-332969D111BD}"/>
              </a:ext>
            </a:extLst>
          </p:cNvPr>
          <p:cNvSpPr txBox="1">
            <a:spLocks/>
          </p:cNvSpPr>
          <p:nvPr/>
        </p:nvSpPr>
        <p:spPr>
          <a:xfrm>
            <a:off x="5805080" y="3806093"/>
            <a:ext cx="1320318" cy="4482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800" err="1">
                <a:solidFill>
                  <a:schemeClr val="bg1"/>
                </a:solidFill>
              </a:rPr>
              <a:t>Odo</a:t>
            </a:r>
            <a:r>
              <a:rPr lang="en-US" sz="1800">
                <a:solidFill>
                  <a:schemeClr val="bg1"/>
                </a:solidFill>
              </a:rPr>
              <a:t> / Trip</a:t>
            </a:r>
          </a:p>
        </p:txBody>
      </p:sp>
      <p:sp>
        <p:nvSpPr>
          <p:cNvPr id="75" name="Text Placeholder 1">
            <a:extLst>
              <a:ext uri="{FF2B5EF4-FFF2-40B4-BE49-F238E27FC236}">
                <a16:creationId xmlns="" xmlns:a16="http://schemas.microsoft.com/office/drawing/2014/main" id="{28148C18-F818-4DE4-B7B1-5B44E886E209}"/>
              </a:ext>
            </a:extLst>
          </p:cNvPr>
          <p:cNvSpPr txBox="1">
            <a:spLocks/>
          </p:cNvSpPr>
          <p:nvPr/>
        </p:nvSpPr>
        <p:spPr>
          <a:xfrm>
            <a:off x="231139" y="4229025"/>
            <a:ext cx="5775258" cy="6155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>
                <a:solidFill>
                  <a:schemeClr val="bg1"/>
                </a:solidFill>
              </a:rPr>
              <a:t>Customization</a:t>
            </a:r>
          </a:p>
        </p:txBody>
      </p:sp>
      <p:pic>
        <p:nvPicPr>
          <p:cNvPr id="78" name="Picture 77" descr="A picture containing application&#10;&#10;Description automatically generated">
            <a:extLst>
              <a:ext uri="{FF2B5EF4-FFF2-40B4-BE49-F238E27FC236}">
                <a16:creationId xmlns="" xmlns:a16="http://schemas.microsoft.com/office/drawing/2014/main" id="{DF81DE17-E4C9-4642-B0EE-FADC4D0E0C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9959" y="4884449"/>
            <a:ext cx="1135327" cy="14956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9" name="Picture 78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C300477A-AEA1-44C8-AAD2-D8AB4B5688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6" t="1640" r="2382" b="82025"/>
          <a:stretch/>
        </p:blipFill>
        <p:spPr>
          <a:xfrm>
            <a:off x="1766085" y="2272244"/>
            <a:ext cx="1061884" cy="244319"/>
          </a:xfrm>
          <a:prstGeom prst="rect">
            <a:avLst/>
          </a:prstGeom>
          <a:ln>
            <a:noFill/>
          </a:ln>
        </p:spPr>
      </p:pic>
      <p:pic>
        <p:nvPicPr>
          <p:cNvPr id="80" name="Picture 79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B55692D8-399F-4CD8-BDAF-D9A49032A4E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6" t="1640" r="2382" b="82025"/>
          <a:stretch/>
        </p:blipFill>
        <p:spPr>
          <a:xfrm>
            <a:off x="376680" y="2268299"/>
            <a:ext cx="1061884" cy="244319"/>
          </a:xfrm>
          <a:prstGeom prst="rect">
            <a:avLst/>
          </a:prstGeom>
          <a:ln>
            <a:noFill/>
          </a:ln>
        </p:spPr>
      </p:pic>
      <p:pic>
        <p:nvPicPr>
          <p:cNvPr id="81" name="Picture 80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9D534F50-DB5D-4DD7-99D1-EA9E16F4CB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86" t="1640" r="2382" b="82025"/>
          <a:stretch/>
        </p:blipFill>
        <p:spPr>
          <a:xfrm>
            <a:off x="5934297" y="2277394"/>
            <a:ext cx="1061884" cy="244319"/>
          </a:xfrm>
          <a:prstGeom prst="rect">
            <a:avLst/>
          </a:prstGeom>
          <a:ln>
            <a:noFill/>
          </a:ln>
        </p:spPr>
      </p:pic>
      <p:sp>
        <p:nvSpPr>
          <p:cNvPr id="32" name="Text Placeholder 1">
            <a:extLst>
              <a:ext uri="{FF2B5EF4-FFF2-40B4-BE49-F238E27FC236}">
                <a16:creationId xmlns="" xmlns:a16="http://schemas.microsoft.com/office/drawing/2014/main" id="{BBE9D320-0A16-4DE1-865F-87B27285F1B6}"/>
              </a:ext>
            </a:extLst>
          </p:cNvPr>
          <p:cNvSpPr txBox="1">
            <a:spLocks/>
          </p:cNvSpPr>
          <p:nvPr/>
        </p:nvSpPr>
        <p:spPr>
          <a:xfrm>
            <a:off x="261897" y="1567923"/>
            <a:ext cx="5775258" cy="6155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000" b="1">
                <a:solidFill>
                  <a:schemeClr val="bg1"/>
                </a:solidFill>
              </a:rPr>
              <a:t>Rider Screens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="" xmlns:a16="http://schemas.microsoft.com/office/drawing/2014/main" id="{64F6DDFB-ED11-43B3-90D6-6AE37B0C4FEB}"/>
              </a:ext>
            </a:extLst>
          </p:cNvPr>
          <p:cNvSpPr txBox="1">
            <a:spLocks/>
          </p:cNvSpPr>
          <p:nvPr/>
        </p:nvSpPr>
        <p:spPr>
          <a:xfrm>
            <a:off x="6285567" y="4144330"/>
            <a:ext cx="5775258" cy="6155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buNone/>
            </a:pPr>
            <a:r>
              <a:rPr lang="en-US" sz="4000" b="1">
                <a:solidFill>
                  <a:schemeClr val="bg1"/>
                </a:solidFill>
              </a:rPr>
              <a:t>Diagnostics &amp; Repair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939AFBC8-CD8F-48B2-B911-8B0BE13E29A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-1524" y="1271"/>
            <a:ext cx="12192000" cy="685672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DDC6CCA7-E609-4802-B128-5A3074E0EFD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Picture 2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5F309D48-9DF1-4CAA-BDE6-1F97F69D90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0" y="1271"/>
            <a:ext cx="12192000" cy="685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hlinkClick r:id="rId4"/>
            <a:extLst>
              <a:ext uri="{FF2B5EF4-FFF2-40B4-BE49-F238E27FC236}">
                <a16:creationId xmlns="" xmlns:a16="http://schemas.microsoft.com/office/drawing/2014/main" id="{E68BB24F-B056-4684-AF0F-EB8400A86F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2251" y="816616"/>
            <a:ext cx="2686075" cy="2746393"/>
          </a:xfrm>
          <a:prstGeom prst="rect">
            <a:avLst/>
          </a:prstGeom>
        </p:spPr>
      </p:pic>
      <p:pic>
        <p:nvPicPr>
          <p:cNvPr id="24" name="Picture 23" descr="A close-up of a cell phone&#10;&#10;Description automatically generated with medium confidence">
            <a:extLst>
              <a:ext uri="{FF2B5EF4-FFF2-40B4-BE49-F238E27FC236}">
                <a16:creationId xmlns="" xmlns:a16="http://schemas.microsoft.com/office/drawing/2014/main" id="{53EC30E1-3F77-44EA-8FA5-D9F683E53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735" y="1266202"/>
            <a:ext cx="4092305" cy="5346494"/>
          </a:xfrm>
          <a:prstGeom prst="rect">
            <a:avLst/>
          </a:prstGeom>
        </p:spPr>
      </p:pic>
      <p:sp>
        <p:nvSpPr>
          <p:cNvPr id="26" name="Rectangle: Diagonal Corners Snipped 25">
            <a:extLst>
              <a:ext uri="{FF2B5EF4-FFF2-40B4-BE49-F238E27FC236}">
                <a16:creationId xmlns="" xmlns:a16="http://schemas.microsoft.com/office/drawing/2014/main" id="{A30FC953-12F7-4BEE-BA88-7DB3646E4A79}"/>
              </a:ext>
            </a:extLst>
          </p:cNvPr>
          <p:cNvSpPr/>
          <p:nvPr/>
        </p:nvSpPr>
        <p:spPr>
          <a:xfrm>
            <a:off x="119683" y="1502795"/>
            <a:ext cx="3722370" cy="5055503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DBE8ACB-EC8B-4522-9510-55DAE7807DD1}"/>
              </a:ext>
            </a:extLst>
          </p:cNvPr>
          <p:cNvSpPr txBox="1"/>
          <p:nvPr/>
        </p:nvSpPr>
        <p:spPr>
          <a:xfrm>
            <a:off x="381248" y="1773141"/>
            <a:ext cx="31173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     Jumbotron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5 Riderscreens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Full menu navigation (with remote)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Bike is usable without remote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Full rider Customation in menu (Power and sensibility)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Dealermode incl. Livedata and Errorlog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Calibration in menu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5563285-094F-4FCC-AF8E-FF656F0C4F91}"/>
              </a:ext>
            </a:extLst>
          </p:cNvPr>
          <p:cNvSpPr txBox="1"/>
          <p:nvPr/>
        </p:nvSpPr>
        <p:spPr>
          <a:xfrm>
            <a:off x="7123601" y="416599"/>
            <a:ext cx="451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     </a:t>
            </a:r>
            <a:r>
              <a:rPr lang="de-DE" sz="2400" u="sng">
                <a:solidFill>
                  <a:schemeClr val="bg1"/>
                </a:solidFill>
              </a:rPr>
              <a:t>New Microremote vs. Iwoc Trio</a:t>
            </a:r>
          </a:p>
        </p:txBody>
      </p:sp>
      <p:sp>
        <p:nvSpPr>
          <p:cNvPr id="31" name="Rectangle: Diagonal Corners Snipped 30">
            <a:extLst>
              <a:ext uri="{FF2B5EF4-FFF2-40B4-BE49-F238E27FC236}">
                <a16:creationId xmlns="" xmlns:a16="http://schemas.microsoft.com/office/drawing/2014/main" id="{571FFECB-725C-4CEE-BABE-6C3CE5E38C35}"/>
              </a:ext>
            </a:extLst>
          </p:cNvPr>
          <p:cNvSpPr/>
          <p:nvPr/>
        </p:nvSpPr>
        <p:spPr>
          <a:xfrm>
            <a:off x="8712766" y="3990004"/>
            <a:ext cx="1749288" cy="2568294"/>
          </a:xfrm>
          <a:prstGeom prst="snip2Diag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28" descr="Icon&#10;&#10;Description automatically generated">
            <a:hlinkClick r:id="rId4"/>
            <a:extLst>
              <a:ext uri="{FF2B5EF4-FFF2-40B4-BE49-F238E27FC236}">
                <a16:creationId xmlns="" xmlns:a16="http://schemas.microsoft.com/office/drawing/2014/main" id="{5A8FBB71-2911-43B3-A15E-6C4C17A08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t="3986" r="15504"/>
          <a:stretch/>
        </p:blipFill>
        <p:spPr>
          <a:xfrm>
            <a:off x="8758459" y="4527566"/>
            <a:ext cx="1749288" cy="172845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CDC8C85-DA79-40E4-B79B-A9E5BDD908A6}"/>
              </a:ext>
            </a:extLst>
          </p:cNvPr>
          <p:cNvSpPr txBox="1"/>
          <p:nvPr/>
        </p:nvSpPr>
        <p:spPr>
          <a:xfrm>
            <a:off x="8871476" y="4117419"/>
            <a:ext cx="3440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React App</a:t>
            </a:r>
            <a:endParaRPr lang="de-DE" sz="2400" u="sng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2816C1E-F17B-4DCA-AC7B-26430E44A4A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-576204"/>
            <a:ext cx="12192000" cy="812596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4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0" y="1271"/>
            <a:ext cx="12192000" cy="685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hlinkClick r:id="rId4"/>
            <a:extLst>
              <a:ext uri="{FF2B5EF4-FFF2-40B4-BE49-F238E27FC236}">
                <a16:creationId xmlns="" xmlns:a16="http://schemas.microsoft.com/office/drawing/2014/main" id="{E68BB24F-B056-4684-AF0F-EB8400A86F7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92251" y="816616"/>
            <a:ext cx="2686075" cy="2746393"/>
          </a:xfrm>
          <a:prstGeom prst="rect">
            <a:avLst/>
          </a:prstGeom>
        </p:spPr>
      </p:pic>
      <p:pic>
        <p:nvPicPr>
          <p:cNvPr id="24" name="Picture 23" descr="A close-up of a cell phone&#10;&#10;Description automatically generated with medium confidence">
            <a:extLst>
              <a:ext uri="{FF2B5EF4-FFF2-40B4-BE49-F238E27FC236}">
                <a16:creationId xmlns="" xmlns:a16="http://schemas.microsoft.com/office/drawing/2014/main" id="{53EC30E1-3F77-44EA-8FA5-D9F683E53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735" y="1266202"/>
            <a:ext cx="4092305" cy="5346494"/>
          </a:xfrm>
          <a:prstGeom prst="rect">
            <a:avLst/>
          </a:prstGeom>
        </p:spPr>
      </p:pic>
      <p:sp>
        <p:nvSpPr>
          <p:cNvPr id="26" name="Rectangle: Diagonal Corners Snipped 25">
            <a:extLst>
              <a:ext uri="{FF2B5EF4-FFF2-40B4-BE49-F238E27FC236}">
                <a16:creationId xmlns="" xmlns:a16="http://schemas.microsoft.com/office/drawing/2014/main" id="{A30FC953-12F7-4BEE-BA88-7DB3646E4A79}"/>
              </a:ext>
            </a:extLst>
          </p:cNvPr>
          <p:cNvSpPr/>
          <p:nvPr/>
        </p:nvSpPr>
        <p:spPr>
          <a:xfrm>
            <a:off x="119683" y="1502795"/>
            <a:ext cx="3722370" cy="5055503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DBE8ACB-EC8B-4522-9510-55DAE7807DD1}"/>
              </a:ext>
            </a:extLst>
          </p:cNvPr>
          <p:cNvSpPr txBox="1"/>
          <p:nvPr/>
        </p:nvSpPr>
        <p:spPr>
          <a:xfrm>
            <a:off x="381248" y="1773141"/>
            <a:ext cx="31173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     Jumbotron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5 Riderscreens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Full menu navigation (with remote)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Bike is usable without remote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Full rider Customation in menu (Power and sensibility)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Dealermode incl. Livedata and Errorlog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200">
                <a:solidFill>
                  <a:schemeClr val="bg1"/>
                </a:solidFill>
                <a:latin typeface="+mj-lt"/>
              </a:rPr>
              <a:t>Calibration in menu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25563285-094F-4FCC-AF8E-FF656F0C4F91}"/>
              </a:ext>
            </a:extLst>
          </p:cNvPr>
          <p:cNvSpPr txBox="1"/>
          <p:nvPr/>
        </p:nvSpPr>
        <p:spPr>
          <a:xfrm>
            <a:off x="7123601" y="416599"/>
            <a:ext cx="4515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     </a:t>
            </a:r>
            <a:r>
              <a:rPr lang="de-DE" sz="2400" u="sng">
                <a:solidFill>
                  <a:schemeClr val="bg1"/>
                </a:solidFill>
              </a:rPr>
              <a:t>New Microremote vs. Iwoc Trio</a:t>
            </a:r>
          </a:p>
        </p:txBody>
      </p:sp>
      <p:sp>
        <p:nvSpPr>
          <p:cNvPr id="31" name="Rectangle: Diagonal Corners Snipped 30">
            <a:extLst>
              <a:ext uri="{FF2B5EF4-FFF2-40B4-BE49-F238E27FC236}">
                <a16:creationId xmlns="" xmlns:a16="http://schemas.microsoft.com/office/drawing/2014/main" id="{571FFECB-725C-4CEE-BABE-6C3CE5E38C35}"/>
              </a:ext>
            </a:extLst>
          </p:cNvPr>
          <p:cNvSpPr/>
          <p:nvPr/>
        </p:nvSpPr>
        <p:spPr>
          <a:xfrm>
            <a:off x="8712766" y="3990004"/>
            <a:ext cx="1749288" cy="2568294"/>
          </a:xfrm>
          <a:prstGeom prst="snip2DiagRect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28" descr="Icon&#10;&#10;Description automatically generated">
            <a:hlinkClick r:id="rId4"/>
            <a:extLst>
              <a:ext uri="{FF2B5EF4-FFF2-40B4-BE49-F238E27FC236}">
                <a16:creationId xmlns="" xmlns:a16="http://schemas.microsoft.com/office/drawing/2014/main" id="{5A8FBB71-2911-43B3-A15E-6C4C17A08B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3" t="3986" r="15504"/>
          <a:stretch/>
        </p:blipFill>
        <p:spPr>
          <a:xfrm>
            <a:off x="8758459" y="4527566"/>
            <a:ext cx="1749288" cy="172845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CDC8C85-DA79-40E4-B79B-A9E5BDD908A6}"/>
              </a:ext>
            </a:extLst>
          </p:cNvPr>
          <p:cNvSpPr txBox="1"/>
          <p:nvPr/>
        </p:nvSpPr>
        <p:spPr>
          <a:xfrm>
            <a:off x="8871476" y="4117419"/>
            <a:ext cx="3440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/>
              <a:t>React App</a:t>
            </a:r>
            <a:endParaRPr lang="de-DE" sz="2400" u="sng">
              <a:solidFill>
                <a:schemeClr val="bg1"/>
              </a:solidFill>
            </a:endParaRPr>
          </a:p>
        </p:txBody>
      </p: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mc:AlternateContent xmlns:mc="http://schemas.openxmlformats.org/markup-compatibility/2006">
        <mc:Choice xmlns="" xmlns:we="http://schemas.microsoft.com/office/webextensions/webextension/2010/11" xmlns:pca="http://schemas.microsoft.com/office/powerpoint/2013/contentapp" Requires="we pca">
          <p:graphicFrame>
            <p:nvGraphicFramePr>
              <p:cNvPr id="16" name="Add-in 15" title="Web Viewer">
                <a:extLst>
                  <a:ext uri="{FF2B5EF4-FFF2-40B4-BE49-F238E27FC236}">
                    <a16:creationId xmlns:a16="http://schemas.microsoft.com/office/drawing/2014/main" id="{8A5673B6-C716-496D-86D2-4084F63251B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72350739"/>
                  </p:ext>
                </p:extLst>
              </p:nvPr>
            </p:nvGraphicFramePr>
            <p:xfrm>
              <a:off x="0" y="52524"/>
              <a:ext cx="12192000" cy="680547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10"/>
              </a:graphicData>
            </a:graphic>
          </p:graphicFrame>
        </mc:Choice>
        <mc:Fallback>
          <p:pic>
            <p:nvPicPr>
              <p:cNvPr id="16" name="Add-in 15" title="Web Viewer">
                <a:extLst>
                  <a:ext uri="{FF2B5EF4-FFF2-40B4-BE49-F238E27FC236}">
                    <a16:creationId xmlns="" xmlns:a16="http://schemas.microsoft.com/office/drawing/2014/main" id="{8A5673B6-C716-496D-86D2-4084F63251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52524"/>
                <a:ext cx="12192000" cy="68054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33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85CA-0758-4646-B9B9-190093327C69}"/>
              </a:ext>
            </a:extLst>
          </p:cNvPr>
          <p:cNvSpPr txBox="1"/>
          <p:nvPr/>
        </p:nvSpPr>
        <p:spPr>
          <a:xfrm>
            <a:off x="882650" y="3775131"/>
            <a:ext cx="1068705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5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SMOOTHWALL</a:t>
            </a:r>
            <a:r>
              <a:rPr lang="de-DE" sz="5000" dirty="0">
                <a:solidFill>
                  <a:schemeClr val="bg1"/>
                </a:solidFill>
              </a:rPr>
              <a:t>™ </a:t>
            </a:r>
          </a:p>
          <a:p>
            <a:r>
              <a:rPr lang="cs-CZ" sz="5000" b="1" dirty="0" smtClean="0">
                <a:solidFill>
                  <a:schemeClr val="bg1"/>
                </a:solidFill>
                <a:latin typeface="Calibri"/>
                <a:cs typeface="Calibri"/>
              </a:rPr>
              <a:t>CARBONOVÁ TECHNOLIGIE</a:t>
            </a:r>
            <a:endParaRPr lang="de-DE" sz="5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14C599-1267-4B88-9687-C54067094684}"/>
              </a:ext>
            </a:extLst>
          </p:cNvPr>
          <p:cNvCxnSpPr>
            <a:cxnSpLocks/>
          </p:cNvCxnSpPr>
          <p:nvPr/>
        </p:nvCxnSpPr>
        <p:spPr>
          <a:xfrm>
            <a:off x="963570" y="5406347"/>
            <a:ext cx="7047544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4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27002862-A629-4E2C-81BB-FBBAD26B9C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EFDA28-E8C5-4DDA-99B4-B03CE7F727FD}"/>
              </a:ext>
            </a:extLst>
          </p:cNvPr>
          <p:cNvSpPr/>
          <p:nvPr/>
        </p:nvSpPr>
        <p:spPr>
          <a:xfrm>
            <a:off x="550925" y="299701"/>
            <a:ext cx="4078201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C2BDB41-CE9D-4037-8B2D-AD88F107E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39" y="5257799"/>
            <a:ext cx="1500847" cy="149250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D3B92554-4FD4-43D1-AADF-E16E6CB75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35533" r="16202" b="50000"/>
          <a:stretch/>
        </p:blipFill>
        <p:spPr>
          <a:xfrm>
            <a:off x="987425" y="534416"/>
            <a:ext cx="2161911" cy="53238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1AD2110-F48D-4CC1-9C60-3C12346144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49640" r="29225" b="33969"/>
          <a:stretch/>
        </p:blipFill>
        <p:spPr>
          <a:xfrm>
            <a:off x="3149336" y="534416"/>
            <a:ext cx="1479791" cy="594868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A4FD8335-9127-490B-BE11-30F511A3A5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989" y="477837"/>
            <a:ext cx="351912" cy="708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568A58-5F01-4932-90E0-85C75E302382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B6FCEB18-9416-4DF4-B42F-17E5D9CF81FD}"/>
              </a:ext>
            </a:extLst>
          </p:cNvPr>
          <p:cNvSpPr/>
          <p:nvPr/>
        </p:nvSpPr>
        <p:spPr>
          <a:xfrm>
            <a:off x="2388974" y="2546123"/>
            <a:ext cx="6488133" cy="264345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24FB5E5-71AB-4363-BC1C-9D7249510D50}"/>
              </a:ext>
            </a:extLst>
          </p:cNvPr>
          <p:cNvSpPr txBox="1"/>
          <p:nvPr/>
        </p:nvSpPr>
        <p:spPr>
          <a:xfrm>
            <a:off x="2693164" y="2657389"/>
            <a:ext cx="64198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    CÍL VÝVOJE</a:t>
            </a:r>
            <a:endParaRPr lang="de-DE" sz="28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Zvýšení spolehlivosti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Redukce váhy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Snížení hluku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Maintain the POWERPLAY torque and ride feel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Prodloužení dojezdu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5F534C5-F71B-4B06-B8C6-2D9382E1F606}"/>
              </a:ext>
            </a:extLst>
          </p:cNvPr>
          <p:cNvSpPr/>
          <p:nvPr/>
        </p:nvSpPr>
        <p:spPr>
          <a:xfrm>
            <a:off x="0" y="0"/>
            <a:ext cx="12192000" cy="48475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3B6E6E9F-174A-417B-924E-85FEBBF9DF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="" xmlns:a16="http://schemas.microsoft.com/office/drawing/2014/main" id="{1653AF4A-FAFC-4EC7-B355-6B4B7382F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9" y="1355200"/>
            <a:ext cx="9144000" cy="263928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  <a:ea typeface="+mj-lt"/>
                <a:cs typeface="+mj-lt"/>
              </a:rPr>
              <a:t>Smoothwall </a:t>
            </a:r>
            <a:r>
              <a:rPr lang="de-DE" dirty="0" smtClean="0">
                <a:solidFill>
                  <a:schemeClr val="bg1"/>
                </a:solidFill>
                <a:ea typeface="+mj-lt"/>
                <a:cs typeface="+mj-lt"/>
              </a:rPr>
              <a:t>carbo</a:t>
            </a:r>
            <a:r>
              <a:rPr lang="cs-CZ" dirty="0" smtClean="0">
                <a:solidFill>
                  <a:schemeClr val="bg1"/>
                </a:solidFill>
                <a:ea typeface="+mj-lt"/>
                <a:cs typeface="+mj-lt"/>
              </a:rPr>
              <a:t>nová technologie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0296502-D2C3-4094-A552-4E5AA9024C3D}"/>
              </a:ext>
            </a:extLst>
          </p:cNvPr>
          <p:cNvSpPr txBox="1"/>
          <p:nvPr/>
        </p:nvSpPr>
        <p:spPr>
          <a:xfrm>
            <a:off x="584889" y="1695451"/>
            <a:ext cx="11140385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Né všechen Carbon je stejný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K vyladění používáme různé druhy carbonu v různých částech rámu, uspořádané do různých vzorů výkonostní charakteristiky.</a:t>
            </a:r>
            <a:endParaRPr lang="en-US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Díky našim výrobním technikám zaměřených na detail, mají naše rámy vedoucí postavení v poměru tuhosti a hmotnosti. To dává kolům působivé jízdní vlastnosti a vynikající odolnost.</a:t>
            </a:r>
            <a:endParaRPr lang="en-US" dirty="0">
              <a:solidFill>
                <a:schemeClr val="bg1"/>
              </a:solidFill>
              <a:latin typeface="+mj-lt"/>
              <a:cs typeface="Arial" panose="020B0604020202020204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 smtClean="0">
                <a:solidFill>
                  <a:schemeClr val="bg1"/>
                </a:solidFill>
                <a:latin typeface="+mj-lt"/>
              </a:rPr>
              <a:t>Pomocí tvrdých vnitřních forem zabráníme usazování přebytečných vláken, nebo epoxidové pryskyřice v rámu.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( tato vada se běžně projevuje v tradiční výrobě carbonu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„bladder-style“.</a:t>
            </a:r>
            <a:endParaRPr lang="en-US" dirty="0">
              <a:solidFill>
                <a:schemeClr val="bg1"/>
              </a:solidFill>
              <a:latin typeface="+mj-lt"/>
              <a:cs typeface="Arial" panose="020B0604020202020204"/>
            </a:endParaRPr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C971BDDD-3C9D-4462-A213-537BAF76D5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523" r="1388" b="15951"/>
          <a:stretch/>
        </p:blipFill>
        <p:spPr>
          <a:xfrm>
            <a:off x="0" y="4847573"/>
            <a:ext cx="12192000" cy="201042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0ECCA7C-026B-46F4-8DA1-575C4791B661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899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88700EDE-00E0-4B41-B453-5106D532F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7F930D70-1604-4EF3-9D2F-C4854BDDE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6D5E3B6-3CDA-4B53-8206-F0F91CD230FE}"/>
              </a:ext>
            </a:extLst>
          </p:cNvPr>
          <p:cNvSpPr txBox="1"/>
          <p:nvPr/>
        </p:nvSpPr>
        <p:spPr>
          <a:xfrm>
            <a:off x="4402586" y="3335148"/>
            <a:ext cx="104596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DOBÍJENÍ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CB40C60-20E9-4420-882E-676F63C04315}"/>
              </a:ext>
            </a:extLst>
          </p:cNvPr>
          <p:cNvCxnSpPr>
            <a:cxnSpLocks/>
          </p:cNvCxnSpPr>
          <p:nvPr/>
        </p:nvCxnSpPr>
        <p:spPr>
          <a:xfrm>
            <a:off x="4402586" y="4350811"/>
            <a:ext cx="355159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5FD0EC50-9957-463F-B140-9476C0A51438}"/>
              </a:ext>
            </a:extLst>
          </p:cNvPr>
          <p:cNvSpPr/>
          <p:nvPr/>
        </p:nvSpPr>
        <p:spPr>
          <a:xfrm>
            <a:off x="1923028" y="1486893"/>
            <a:ext cx="3279228" cy="1703482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b="1">
              <a:solidFill>
                <a:schemeClr val="accent1"/>
              </a:solidFill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0F9A81E-4D1A-4C85-B438-2E88D55C8A8A}"/>
              </a:ext>
            </a:extLst>
          </p:cNvPr>
          <p:cNvSpPr txBox="1"/>
          <p:nvPr/>
        </p:nvSpPr>
        <p:spPr>
          <a:xfrm>
            <a:off x="2049859" y="1532961"/>
            <a:ext cx="30255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3 možnosti nabíjeni pro NOVÝ Powerplay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785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1" name="Chart 10">
            <a:extLst>
              <a:ext uri="{FF2B5EF4-FFF2-40B4-BE49-F238E27FC236}">
                <a16:creationId xmlns="" xmlns:a16="http://schemas.microsoft.com/office/drawing/2014/main" id="{17467255-6484-4A05-9D6F-707C918C61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0847881"/>
              </p:ext>
            </p:extLst>
          </p:nvPr>
        </p:nvGraphicFramePr>
        <p:xfrm>
          <a:off x="776113" y="1042030"/>
          <a:ext cx="11137122" cy="5702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2726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3641537D-D9C1-44D9-BA29-5204AD18F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DDFA05-F8B1-485E-8157-ED1D9CE20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78" y="1138584"/>
            <a:ext cx="10761017" cy="5108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037AC7-A3CF-4010-BC56-BEA6939A3B7A}"/>
              </a:ext>
            </a:extLst>
          </p:cNvPr>
          <p:cNvSpPr txBox="1"/>
          <p:nvPr/>
        </p:nvSpPr>
        <p:spPr>
          <a:xfrm>
            <a:off x="960150" y="2686071"/>
            <a:ext cx="169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Hlavní konektor</a:t>
            </a:r>
            <a:endParaRPr lang="en-US" sz="2400" dirty="0"/>
          </a:p>
          <a:p>
            <a:pPr algn="ctr"/>
            <a:r>
              <a:rPr lang="cs-CZ" sz="1400" dirty="0" smtClean="0">
                <a:latin typeface="+mj-lt"/>
              </a:rPr>
              <a:t>Přesné a silné propojení pro nejlepší tok energie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2529B70-9CC8-402E-88D7-7BF41F7DD3BA}"/>
              </a:ext>
            </a:extLst>
          </p:cNvPr>
          <p:cNvSpPr txBox="1"/>
          <p:nvPr/>
        </p:nvSpPr>
        <p:spPr>
          <a:xfrm>
            <a:off x="5427003" y="4580369"/>
            <a:ext cx="1858418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/>
              <a:t>LED indikátor stavu nabití</a:t>
            </a:r>
            <a:endParaRPr lang="en-US" sz="1000" dirty="0">
              <a:latin typeface="Arial Narrow" panose="020B0606020202030204" pitchFamily="34" charset="0"/>
            </a:endParaRPr>
          </a:p>
          <a:p>
            <a:r>
              <a:rPr lang="cs-CZ" sz="1400" dirty="0" smtClean="0">
                <a:latin typeface="+mj-lt"/>
              </a:rPr>
              <a:t>Umožňuje </a:t>
            </a:r>
            <a:r>
              <a:rPr lang="cs-CZ" sz="1400" dirty="0">
                <a:latin typeface="+mj-lt"/>
              </a:rPr>
              <a:t>zobrazit stav nabití baterie, je aktivní pouze při zapojení do nabíječky</a:t>
            </a:r>
            <a:endParaRPr lang="en-US" sz="1400" dirty="0">
              <a:latin typeface="+mj-lt"/>
            </a:endParaRPr>
          </a:p>
          <a:p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9F6DD5-F35C-4A55-8009-64A7EDCD67F6}"/>
              </a:ext>
            </a:extLst>
          </p:cNvPr>
          <p:cNvSpPr txBox="1"/>
          <p:nvPr/>
        </p:nvSpPr>
        <p:spPr>
          <a:xfrm>
            <a:off x="2974743" y="1544612"/>
            <a:ext cx="18255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Nabíjecí port</a:t>
            </a:r>
            <a:endParaRPr lang="en-US" sz="1100" dirty="0">
              <a:latin typeface="Arial Narrow" panose="020B0606020202030204" pitchFamily="34" charset="0"/>
            </a:endParaRPr>
          </a:p>
          <a:p>
            <a:r>
              <a:rPr lang="cs-CZ" sz="1400" dirty="0" smtClean="0">
                <a:latin typeface="+mj-lt"/>
              </a:rPr>
              <a:t>Díky tomuto konektoru lze baterii nabít i mimo bike</a:t>
            </a:r>
            <a:endParaRPr lang="en-US" sz="1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923CF5-DA86-4FC8-9F2E-C503AF75740E}"/>
              </a:ext>
            </a:extLst>
          </p:cNvPr>
          <p:cNvSpPr txBox="1"/>
          <p:nvPr/>
        </p:nvSpPr>
        <p:spPr>
          <a:xfrm>
            <a:off x="5536777" y="1326610"/>
            <a:ext cx="1748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Hliníkový obal</a:t>
            </a:r>
            <a:endParaRPr lang="en-US" sz="1000" dirty="0">
              <a:latin typeface="Arial Narrow" panose="020B0606020202030204" pitchFamily="34" charset="0"/>
            </a:endParaRPr>
          </a:p>
          <a:p>
            <a:r>
              <a:rPr lang="cs-CZ" sz="1400" dirty="0" smtClean="0">
                <a:latin typeface="+mj-lt"/>
              </a:rPr>
              <a:t>Lehký obal a odolný proti nárazu</a:t>
            </a:r>
            <a:endParaRPr lang="en-US" sz="1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3D0372-1C1C-4800-975C-355893E640F1}"/>
              </a:ext>
            </a:extLst>
          </p:cNvPr>
          <p:cNvSpPr txBox="1"/>
          <p:nvPr/>
        </p:nvSpPr>
        <p:spPr>
          <a:xfrm>
            <a:off x="7536798" y="3935378"/>
            <a:ext cx="1743386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21700 </a:t>
            </a:r>
            <a:r>
              <a:rPr lang="cs-CZ" sz="2000" dirty="0" smtClean="0"/>
              <a:t>Články</a:t>
            </a:r>
            <a:endParaRPr lang="en-US" sz="2000" dirty="0"/>
          </a:p>
          <a:p>
            <a:r>
              <a:rPr lang="cs-CZ" sz="1400" dirty="0">
                <a:latin typeface="+mj-lt"/>
              </a:rPr>
              <a:t>Méně článku znamená méně spojení (i přes větší kapacitu) delší životnost díky větší kapacitě při ekvivaletním výkonu.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BE9ADA2-B060-4256-82E0-0509A009DDAE}"/>
              </a:ext>
            </a:extLst>
          </p:cNvPr>
          <p:cNvSpPr txBox="1"/>
          <p:nvPr/>
        </p:nvSpPr>
        <p:spPr>
          <a:xfrm>
            <a:off x="9426546" y="3318485"/>
            <a:ext cx="1995758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 smtClean="0"/>
              <a:t>Chytrá </a:t>
            </a:r>
            <a:r>
              <a:rPr lang="en-US" sz="2000" dirty="0" smtClean="0"/>
              <a:t>BMS </a:t>
            </a:r>
            <a:r>
              <a:rPr lang="en-US" sz="2000" dirty="0"/>
              <a:t>(battery management system)</a:t>
            </a:r>
            <a:endParaRPr lang="en-US" sz="1000" dirty="0">
              <a:latin typeface="Arial Narrow" panose="020B0606020202030204" pitchFamily="34" charset="0"/>
            </a:endParaRPr>
          </a:p>
          <a:p>
            <a:r>
              <a:rPr lang="cs-CZ" sz="1400" dirty="0">
                <a:latin typeface="+mj-lt"/>
              </a:rPr>
              <a:t>Zaznamenává chyby, zabraňuje degradaci baterie, zvyšuje bezpečnost, monitoruje aktivitu baterie.</a:t>
            </a:r>
            <a:endParaRPr lang="en-US" sz="1400" dirty="0">
              <a:latin typeface="+mj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AB6B1276-9058-43C4-B232-17840704081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411099" y="2157607"/>
            <a:ext cx="116869" cy="718817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CF287B24-33BB-4FF5-91AA-A8B73DE0C9DB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636564" y="2591052"/>
            <a:ext cx="1250940" cy="204756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412DC741-4F90-411E-8C73-46EF5E30949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459408" y="4163399"/>
            <a:ext cx="349878" cy="247693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B311D843-28D4-40B8-9E36-2A091AFF260D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968079" y="5165452"/>
            <a:ext cx="3458924" cy="338247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64E9696-5C46-475C-B651-92723EA476C5}"/>
              </a:ext>
            </a:extLst>
          </p:cNvPr>
          <p:cNvSpPr/>
          <p:nvPr/>
        </p:nvSpPr>
        <p:spPr>
          <a:xfrm>
            <a:off x="1933757" y="4982053"/>
            <a:ext cx="68644" cy="774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FBB18447-F77F-4B59-99FC-35553004494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348328" y="3318485"/>
            <a:ext cx="1060163" cy="616893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112EFFF2-0E81-4716-9B00-8D0A640AF1ED}"/>
              </a:ext>
            </a:extLst>
          </p:cNvPr>
          <p:cNvCxnSpPr>
            <a:cxnSpLocks/>
          </p:cNvCxnSpPr>
          <p:nvPr/>
        </p:nvCxnSpPr>
        <p:spPr>
          <a:xfrm>
            <a:off x="9737452" y="2464641"/>
            <a:ext cx="686973" cy="853844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8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  <p:bldP spid="2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2A060580-FD97-4DBE-8BDE-D8C9FF338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EDDFA05-F8B1-485E-8157-ED1D9CE20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78" y="1138584"/>
            <a:ext cx="10761017" cy="5108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4037AC7-A3CF-4010-BC56-BEA6939A3B7A}"/>
              </a:ext>
            </a:extLst>
          </p:cNvPr>
          <p:cNvSpPr txBox="1"/>
          <p:nvPr/>
        </p:nvSpPr>
        <p:spPr>
          <a:xfrm>
            <a:off x="960150" y="2686071"/>
            <a:ext cx="169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Hlavní konektor</a:t>
            </a:r>
            <a:endParaRPr lang="en-US" sz="2400" dirty="0"/>
          </a:p>
          <a:p>
            <a:pPr algn="ctr"/>
            <a:r>
              <a:rPr lang="cs-CZ" sz="1400" dirty="0" smtClean="0">
                <a:latin typeface="+mj-lt"/>
              </a:rPr>
              <a:t>Přesné a silné propojení pro nejlepší tok energie</a:t>
            </a:r>
            <a:endParaRPr lang="en-US" sz="1400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12529B70-9CC8-402E-88D7-7BF41F7DD3BA}"/>
              </a:ext>
            </a:extLst>
          </p:cNvPr>
          <p:cNvSpPr txBox="1"/>
          <p:nvPr/>
        </p:nvSpPr>
        <p:spPr>
          <a:xfrm>
            <a:off x="5427003" y="4580369"/>
            <a:ext cx="1858418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 smtClean="0"/>
              <a:t>LED indikátor stavu nabití</a:t>
            </a:r>
            <a:endParaRPr lang="en-US" sz="1000" dirty="0">
              <a:latin typeface="Arial Narrow" panose="020B0606020202030204" pitchFamily="34" charset="0"/>
            </a:endParaRPr>
          </a:p>
          <a:p>
            <a:r>
              <a:rPr lang="cs-CZ" sz="1400" dirty="0" smtClean="0">
                <a:latin typeface="+mj-lt"/>
              </a:rPr>
              <a:t>Umožňuje zobrazit stav nabití baterie, je aktivní pouze při zapojení do nabíječky</a:t>
            </a:r>
            <a:endParaRPr lang="en-US" sz="1400" dirty="0">
              <a:latin typeface="+mj-lt"/>
            </a:endParaRPr>
          </a:p>
          <a:p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99F6DD5-F35C-4A55-8009-64A7EDCD67F6}"/>
              </a:ext>
            </a:extLst>
          </p:cNvPr>
          <p:cNvSpPr txBox="1"/>
          <p:nvPr/>
        </p:nvSpPr>
        <p:spPr>
          <a:xfrm>
            <a:off x="2974743" y="1544612"/>
            <a:ext cx="182552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Nabíjecí port</a:t>
            </a:r>
            <a:endParaRPr lang="en-US" sz="1100" dirty="0">
              <a:latin typeface="Arial Narrow" panose="020B0606020202030204" pitchFamily="34" charset="0"/>
            </a:endParaRPr>
          </a:p>
          <a:p>
            <a:r>
              <a:rPr lang="cs-CZ" sz="1400" dirty="0">
                <a:latin typeface="+mj-lt"/>
              </a:rPr>
              <a:t>Díky tomuto konektoru lze baterii nabít i mimo bike</a:t>
            </a:r>
            <a:endParaRPr lang="en-US" sz="1400" dirty="0"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F923CF5-DA86-4FC8-9F2E-C503AF75740E}"/>
              </a:ext>
            </a:extLst>
          </p:cNvPr>
          <p:cNvSpPr txBox="1"/>
          <p:nvPr/>
        </p:nvSpPr>
        <p:spPr>
          <a:xfrm>
            <a:off x="5536776" y="1326610"/>
            <a:ext cx="1673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Hliníkový obal</a:t>
            </a:r>
            <a:endParaRPr lang="en-US" sz="1000" dirty="0">
              <a:latin typeface="Arial Narrow" panose="020B0606020202030204" pitchFamily="34" charset="0"/>
            </a:endParaRPr>
          </a:p>
          <a:p>
            <a:r>
              <a:rPr lang="cs-CZ" sz="1400" dirty="0" smtClean="0">
                <a:latin typeface="+mj-lt"/>
              </a:rPr>
              <a:t>Lehký obal a odolný proti nárazu</a:t>
            </a:r>
            <a:endParaRPr lang="en-US" sz="1400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3D0372-1C1C-4800-975C-355893E640F1}"/>
              </a:ext>
            </a:extLst>
          </p:cNvPr>
          <p:cNvSpPr txBox="1"/>
          <p:nvPr/>
        </p:nvSpPr>
        <p:spPr>
          <a:xfrm>
            <a:off x="7536798" y="3935378"/>
            <a:ext cx="1743386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/>
              <a:t>21700 </a:t>
            </a:r>
            <a:r>
              <a:rPr lang="cs-CZ" sz="2000" dirty="0" smtClean="0"/>
              <a:t>Články</a:t>
            </a:r>
            <a:endParaRPr lang="en-US" sz="2000" dirty="0"/>
          </a:p>
          <a:p>
            <a:r>
              <a:rPr lang="cs-CZ" sz="1400" dirty="0" smtClean="0">
                <a:latin typeface="+mj-lt"/>
              </a:rPr>
              <a:t>Méně článku znamená méně spojení (i přes větší kapacitu) delší životnost díky větší kapacitě při ekvivaletním výkonu.</a:t>
            </a:r>
            <a:endParaRPr lang="en-US" sz="14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BE9ADA2-B060-4256-82E0-0509A009DDAE}"/>
              </a:ext>
            </a:extLst>
          </p:cNvPr>
          <p:cNvSpPr txBox="1"/>
          <p:nvPr/>
        </p:nvSpPr>
        <p:spPr>
          <a:xfrm>
            <a:off x="9426546" y="3318485"/>
            <a:ext cx="1995758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000" dirty="0" smtClean="0"/>
              <a:t>Chytrá </a:t>
            </a:r>
            <a:r>
              <a:rPr lang="en-US" sz="2000" dirty="0" smtClean="0"/>
              <a:t>BMS </a:t>
            </a:r>
            <a:r>
              <a:rPr lang="en-US" sz="2000" dirty="0"/>
              <a:t>(battery management system)</a:t>
            </a:r>
            <a:endParaRPr lang="en-US" sz="1000" dirty="0">
              <a:latin typeface="Arial Narrow" panose="020B0606020202030204" pitchFamily="34" charset="0"/>
            </a:endParaRPr>
          </a:p>
          <a:p>
            <a:r>
              <a:rPr lang="cs-CZ" sz="1400" dirty="0" smtClean="0">
                <a:latin typeface="+mj-lt"/>
              </a:rPr>
              <a:t>Zaznamenává chyby, zabraňuje degradaci baterie, zvyšuje bezpečnost, monitoruje aktivitu baterie.</a:t>
            </a:r>
            <a:endParaRPr lang="en-US" sz="1400" dirty="0">
              <a:latin typeface="+mj-lt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="" xmlns:a16="http://schemas.microsoft.com/office/drawing/2014/main" id="{AB6B1276-9058-43C4-B232-178407040816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6373390" y="2157607"/>
            <a:ext cx="154578" cy="718817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CF287B24-33BB-4FF5-91AA-A8B73DE0C9DB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2636564" y="2591052"/>
            <a:ext cx="1250940" cy="2047560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412DC741-4F90-411E-8C73-46EF5E30949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459408" y="4163399"/>
            <a:ext cx="349878" cy="247693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B311D843-28D4-40B8-9E36-2A091AFF260D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968079" y="5165453"/>
            <a:ext cx="3458924" cy="322857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64E9696-5C46-475C-B651-92723EA476C5}"/>
              </a:ext>
            </a:extLst>
          </p:cNvPr>
          <p:cNvSpPr/>
          <p:nvPr/>
        </p:nvSpPr>
        <p:spPr>
          <a:xfrm>
            <a:off x="1933757" y="4982053"/>
            <a:ext cx="68644" cy="7740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="" xmlns:a16="http://schemas.microsoft.com/office/drawing/2014/main" id="{FBB18447-F77F-4B59-99FC-35553004494B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348328" y="3318485"/>
            <a:ext cx="1060163" cy="616893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="" xmlns:a16="http://schemas.microsoft.com/office/drawing/2014/main" id="{112EFFF2-0E81-4716-9B00-8D0A640AF1ED}"/>
              </a:ext>
            </a:extLst>
          </p:cNvPr>
          <p:cNvCxnSpPr>
            <a:cxnSpLocks/>
          </p:cNvCxnSpPr>
          <p:nvPr/>
        </p:nvCxnSpPr>
        <p:spPr>
          <a:xfrm>
            <a:off x="9737452" y="2464641"/>
            <a:ext cx="686973" cy="853844"/>
          </a:xfrm>
          <a:prstGeom prst="straightConnector1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12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  <p:bldP spid="16" grpId="0"/>
      <p:bldP spid="2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08AC100-EB12-419B-B5A0-4D73BC7C6652}"/>
              </a:ext>
            </a:extLst>
          </p:cNvPr>
          <p:cNvSpPr/>
          <p:nvPr/>
        </p:nvSpPr>
        <p:spPr>
          <a:xfrm>
            <a:off x="1621766" y="1759789"/>
            <a:ext cx="8620664" cy="4456981"/>
          </a:xfrm>
          <a:prstGeom prst="rect">
            <a:avLst/>
          </a:prstGeom>
          <a:solidFill>
            <a:srgbClr val="080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 descr="A picture containing indoor, watch, leather&#10;&#10;Description automatically generated">
            <a:extLst>
              <a:ext uri="{FF2B5EF4-FFF2-40B4-BE49-F238E27FC236}">
                <a16:creationId xmlns="" xmlns:a16="http://schemas.microsoft.com/office/drawing/2014/main" id="{F331FA16-D264-42BF-B7DF-240CFE842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4538"/>
          <a:stretch/>
        </p:blipFill>
        <p:spPr>
          <a:xfrm>
            <a:off x="4647969" y="1920240"/>
            <a:ext cx="5594461" cy="4296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D63E02-6BEF-498C-A538-1C49D02F69DF}"/>
              </a:ext>
            </a:extLst>
          </p:cNvPr>
          <p:cNvSpPr txBox="1"/>
          <p:nvPr/>
        </p:nvSpPr>
        <p:spPr>
          <a:xfrm>
            <a:off x="2040442" y="2097692"/>
            <a:ext cx="37578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</a:rPr>
              <a:t>Doba nabíjení</a:t>
            </a:r>
            <a:r>
              <a:rPr lang="de-DE" sz="2400" dirty="0" smtClean="0">
                <a:solidFill>
                  <a:schemeClr val="bg1"/>
                </a:solidFill>
              </a:rPr>
              <a:t>:</a:t>
            </a:r>
            <a:endParaRPr lang="de-DE" sz="2400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r>
              <a:rPr lang="de-DE" dirty="0">
                <a:solidFill>
                  <a:schemeClr val="bg1"/>
                </a:solidFill>
                <a:latin typeface="+mj-lt"/>
              </a:rPr>
              <a:t>4A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Nabíječka</a:t>
            </a:r>
            <a:r>
              <a:rPr lang="de-DE" dirty="0" smtClean="0">
                <a:solidFill>
                  <a:schemeClr val="bg1"/>
                </a:solidFill>
                <a:latin typeface="+mj-lt"/>
              </a:rPr>
              <a:t>: </a:t>
            </a:r>
            <a:endParaRPr lang="de-DE" dirty="0">
              <a:solidFill>
                <a:schemeClr val="bg1"/>
              </a:solidFill>
              <a:latin typeface="+mj-lt"/>
            </a:endParaRPr>
          </a:p>
          <a:p>
            <a:r>
              <a:rPr lang="de-DE" b="1" dirty="0">
                <a:solidFill>
                  <a:schemeClr val="bg1"/>
                </a:solidFill>
              </a:rPr>
              <a:t>80%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nabito za</a:t>
            </a:r>
            <a:r>
              <a:rPr lang="de-DE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2:55</a:t>
            </a:r>
          </a:p>
          <a:p>
            <a:r>
              <a:rPr lang="de-DE" b="1" dirty="0">
                <a:solidFill>
                  <a:schemeClr val="bg1"/>
                </a:solidFill>
              </a:rPr>
              <a:t>100%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nabito za </a:t>
            </a:r>
            <a:r>
              <a:rPr lang="de-DE" b="1" dirty="0" smtClean="0">
                <a:solidFill>
                  <a:schemeClr val="bg1"/>
                </a:solidFill>
              </a:rPr>
              <a:t>3:55</a:t>
            </a:r>
            <a:endParaRPr lang="de-DE" b="1" dirty="0">
              <a:solidFill>
                <a:schemeClr val="bg1"/>
              </a:solidFill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r>
              <a:rPr lang="de-DE" dirty="0">
                <a:solidFill>
                  <a:schemeClr val="bg1"/>
                </a:solidFill>
                <a:latin typeface="+mj-lt"/>
              </a:rPr>
              <a:t>2A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Kompaktní a cestovní nabíječka</a:t>
            </a:r>
            <a:endParaRPr lang="de-DE" dirty="0">
              <a:solidFill>
                <a:schemeClr val="bg1"/>
              </a:solidFill>
              <a:latin typeface="+mj-lt"/>
            </a:endParaRPr>
          </a:p>
          <a:p>
            <a:r>
              <a:rPr lang="de-DE" b="1" dirty="0">
                <a:solidFill>
                  <a:schemeClr val="bg1"/>
                </a:solidFill>
              </a:rPr>
              <a:t>80%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nabito za </a:t>
            </a:r>
            <a:r>
              <a:rPr lang="de-DE" b="1" dirty="0" smtClean="0">
                <a:solidFill>
                  <a:schemeClr val="bg1"/>
                </a:solidFill>
              </a:rPr>
              <a:t>6:05</a:t>
            </a:r>
            <a:r>
              <a:rPr lang="de-DE" dirty="0">
                <a:solidFill>
                  <a:schemeClr val="bg1"/>
                </a:solidFill>
                <a:latin typeface="+mj-lt"/>
              </a:rPr>
              <a:t/>
            </a:r>
            <a:br>
              <a:rPr lang="de-DE" dirty="0">
                <a:solidFill>
                  <a:schemeClr val="bg1"/>
                </a:solidFill>
                <a:latin typeface="+mj-lt"/>
              </a:rPr>
            </a:br>
            <a:r>
              <a:rPr lang="de-DE" b="1" dirty="0">
                <a:solidFill>
                  <a:schemeClr val="bg1"/>
                </a:solidFill>
              </a:rPr>
              <a:t>100%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nabito za </a:t>
            </a:r>
            <a:r>
              <a:rPr lang="de-DE" b="1" dirty="0" smtClean="0">
                <a:solidFill>
                  <a:schemeClr val="bg1"/>
                </a:solidFill>
              </a:rPr>
              <a:t>7:35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0147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08AC100-EB12-419B-B5A0-4D73BC7C6652}"/>
              </a:ext>
            </a:extLst>
          </p:cNvPr>
          <p:cNvSpPr/>
          <p:nvPr/>
        </p:nvSpPr>
        <p:spPr>
          <a:xfrm>
            <a:off x="1621766" y="1759789"/>
            <a:ext cx="8620664" cy="4456981"/>
          </a:xfrm>
          <a:prstGeom prst="rect">
            <a:avLst/>
          </a:prstGeom>
          <a:solidFill>
            <a:srgbClr val="0809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Picture 3" descr="A picture containing indoor, watch, leather&#10;&#10;Description automatically generated">
            <a:extLst>
              <a:ext uri="{FF2B5EF4-FFF2-40B4-BE49-F238E27FC236}">
                <a16:creationId xmlns="" xmlns:a16="http://schemas.microsoft.com/office/drawing/2014/main" id="{F331FA16-D264-42BF-B7DF-240CFE842C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" t="4538"/>
          <a:stretch/>
        </p:blipFill>
        <p:spPr>
          <a:xfrm>
            <a:off x="4647969" y="1920240"/>
            <a:ext cx="5594461" cy="4296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ED63E02-6BEF-498C-A538-1C49D02F69DF}"/>
              </a:ext>
            </a:extLst>
          </p:cNvPr>
          <p:cNvSpPr txBox="1"/>
          <p:nvPr/>
        </p:nvSpPr>
        <p:spPr>
          <a:xfrm>
            <a:off x="2040442" y="2097692"/>
            <a:ext cx="375781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Doba nabíjení</a:t>
            </a:r>
            <a:r>
              <a:rPr lang="de-DE" sz="2400" dirty="0">
                <a:solidFill>
                  <a:schemeClr val="bg1"/>
                </a:solidFill>
              </a:rPr>
              <a:t>:</a:t>
            </a: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r>
              <a:rPr lang="de-DE" dirty="0">
                <a:solidFill>
                  <a:schemeClr val="bg1"/>
                </a:solidFill>
                <a:latin typeface="+mj-lt"/>
              </a:rPr>
              <a:t>4A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Nabíječka</a:t>
            </a:r>
            <a:r>
              <a:rPr lang="de-DE" dirty="0" smtClean="0">
                <a:solidFill>
                  <a:schemeClr val="bg1"/>
                </a:solidFill>
                <a:latin typeface="+mj-lt"/>
              </a:rPr>
              <a:t>: </a:t>
            </a:r>
            <a:endParaRPr lang="de-DE" dirty="0">
              <a:solidFill>
                <a:schemeClr val="bg1"/>
              </a:solidFill>
              <a:latin typeface="+mj-lt"/>
            </a:endParaRPr>
          </a:p>
          <a:p>
            <a:r>
              <a:rPr lang="de-DE" b="1" dirty="0">
                <a:solidFill>
                  <a:schemeClr val="bg1"/>
                </a:solidFill>
              </a:rPr>
              <a:t>80%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nabito za</a:t>
            </a:r>
            <a:r>
              <a:rPr lang="de-DE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b="1" dirty="0" smtClean="0">
                <a:solidFill>
                  <a:schemeClr val="bg1"/>
                </a:solidFill>
              </a:rPr>
              <a:t>2:55</a:t>
            </a:r>
            <a:endParaRPr lang="de-DE" b="1" dirty="0">
              <a:solidFill>
                <a:schemeClr val="bg1"/>
              </a:solidFill>
            </a:endParaRPr>
          </a:p>
          <a:p>
            <a:r>
              <a:rPr lang="de-DE" b="1" dirty="0">
                <a:solidFill>
                  <a:schemeClr val="bg1"/>
                </a:solidFill>
              </a:rPr>
              <a:t>100% </a:t>
            </a:r>
            <a:r>
              <a:rPr lang="cs-CZ" dirty="0">
                <a:solidFill>
                  <a:schemeClr val="bg1"/>
                </a:solidFill>
                <a:latin typeface="+mj-lt"/>
              </a:rPr>
              <a:t>nabito za</a:t>
            </a:r>
            <a:r>
              <a:rPr lang="de-DE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3:55</a:t>
            </a:r>
          </a:p>
          <a:p>
            <a:endParaRPr lang="de-DE" dirty="0">
              <a:solidFill>
                <a:schemeClr val="bg1"/>
              </a:solidFill>
              <a:latin typeface="+mj-lt"/>
            </a:endParaRPr>
          </a:p>
          <a:p>
            <a:r>
              <a:rPr lang="de-DE" dirty="0">
                <a:solidFill>
                  <a:schemeClr val="bg1"/>
                </a:solidFill>
                <a:latin typeface="+mj-lt"/>
              </a:rPr>
              <a:t>2A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Kompaktní a cestovní nabíječka</a:t>
            </a:r>
            <a:endParaRPr lang="de-DE" dirty="0">
              <a:solidFill>
                <a:schemeClr val="bg1"/>
              </a:solidFill>
              <a:latin typeface="+mj-lt"/>
            </a:endParaRPr>
          </a:p>
          <a:p>
            <a:r>
              <a:rPr lang="de-DE" b="1" dirty="0">
                <a:solidFill>
                  <a:schemeClr val="bg1"/>
                </a:solidFill>
              </a:rPr>
              <a:t>80%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nabito za </a:t>
            </a:r>
            <a:r>
              <a:rPr lang="de-DE" b="1" dirty="0" smtClean="0">
                <a:solidFill>
                  <a:schemeClr val="bg1"/>
                </a:solidFill>
              </a:rPr>
              <a:t>6:05</a:t>
            </a:r>
            <a:r>
              <a:rPr lang="de-DE" dirty="0">
                <a:solidFill>
                  <a:schemeClr val="bg1"/>
                </a:solidFill>
                <a:latin typeface="+mj-lt"/>
              </a:rPr>
              <a:t/>
            </a:r>
            <a:br>
              <a:rPr lang="de-DE" dirty="0">
                <a:solidFill>
                  <a:schemeClr val="bg1"/>
                </a:solidFill>
                <a:latin typeface="+mj-lt"/>
              </a:rPr>
            </a:br>
            <a:r>
              <a:rPr lang="de-DE" b="1" dirty="0">
                <a:solidFill>
                  <a:schemeClr val="bg1"/>
                </a:solidFill>
              </a:rPr>
              <a:t>100% 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nabito za</a:t>
            </a:r>
            <a:r>
              <a:rPr lang="de-DE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b="1" dirty="0">
                <a:solidFill>
                  <a:schemeClr val="bg1"/>
                </a:solidFill>
              </a:rPr>
              <a:t>7:35</a:t>
            </a:r>
          </a:p>
          <a:p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33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6D5B9278-1350-4ED8-B062-D7C597D02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EA95F7E-54BA-4CE5-BF0A-1B9A0F4C71D8}"/>
              </a:ext>
            </a:extLst>
          </p:cNvPr>
          <p:cNvSpPr txBox="1"/>
          <p:nvPr/>
        </p:nvSpPr>
        <p:spPr>
          <a:xfrm>
            <a:off x="3659637" y="2320954"/>
            <a:ext cx="6353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Overtimepack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743E95C-D568-482C-ABE5-BE7FC699F837}"/>
              </a:ext>
            </a:extLst>
          </p:cNvPr>
          <p:cNvCxnSpPr>
            <a:cxnSpLocks/>
          </p:cNvCxnSpPr>
          <p:nvPr/>
        </p:nvCxnSpPr>
        <p:spPr>
          <a:xfrm>
            <a:off x="3783330" y="3336617"/>
            <a:ext cx="469011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2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7F930D70-1604-4EF3-9D2F-C4854BDDE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102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4C225C98-B069-4A17-8D94-A4B4CAF8F0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9834482"/>
              </p:ext>
            </p:extLst>
          </p:nvPr>
        </p:nvGraphicFramePr>
        <p:xfrm>
          <a:off x="3148938" y="944241"/>
          <a:ext cx="7485666" cy="5702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DBAE62-DB15-4B98-92A3-39B68736F6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33044" r="33029" b="33257"/>
          <a:stretch/>
        </p:blipFill>
        <p:spPr>
          <a:xfrm>
            <a:off x="6290632" y="4153361"/>
            <a:ext cx="4134652" cy="234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2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27002862-A629-4E2C-81BB-FBBAD26B9C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EFDA28-E8C5-4DDA-99B4-B03CE7F727FD}"/>
              </a:ext>
            </a:extLst>
          </p:cNvPr>
          <p:cNvSpPr/>
          <p:nvPr/>
        </p:nvSpPr>
        <p:spPr>
          <a:xfrm>
            <a:off x="550925" y="299701"/>
            <a:ext cx="4078201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C2BDB41-CE9D-4037-8B2D-AD88F107E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39" y="5257799"/>
            <a:ext cx="1500847" cy="149250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D3B92554-4FD4-43D1-AADF-E16E6CB75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35533" r="16202" b="50000"/>
          <a:stretch/>
        </p:blipFill>
        <p:spPr>
          <a:xfrm>
            <a:off x="987425" y="534416"/>
            <a:ext cx="2161911" cy="53238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1AD2110-F48D-4CC1-9C60-3C123461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49640" r="29225" b="33969"/>
          <a:stretch/>
        </p:blipFill>
        <p:spPr>
          <a:xfrm>
            <a:off x="3149336" y="534416"/>
            <a:ext cx="1479791" cy="594868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A4FD8335-9127-490B-BE11-30F511A3A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989" y="477837"/>
            <a:ext cx="351912" cy="708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568A58-5F01-4932-90E0-85C75E302382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B6FCEB18-9416-4DF4-B42F-17E5D9CF81FD}"/>
              </a:ext>
            </a:extLst>
          </p:cNvPr>
          <p:cNvSpPr/>
          <p:nvPr/>
        </p:nvSpPr>
        <p:spPr>
          <a:xfrm>
            <a:off x="2388974" y="2546123"/>
            <a:ext cx="6488133" cy="264345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24FB5E5-71AB-4363-BC1C-9D7249510D50}"/>
              </a:ext>
            </a:extLst>
          </p:cNvPr>
          <p:cNvSpPr txBox="1"/>
          <p:nvPr/>
        </p:nvSpPr>
        <p:spPr>
          <a:xfrm>
            <a:off x="2838821" y="2657389"/>
            <a:ext cx="641985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     </a:t>
            </a:r>
            <a:r>
              <a:rPr lang="cs-CZ" sz="2800" dirty="0">
                <a:solidFill>
                  <a:schemeClr val="bg1"/>
                </a:solidFill>
              </a:rPr>
              <a:t>CÍL DESIGNU</a:t>
            </a:r>
            <a:endParaRPr lang="de-DE" sz="28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Zvýšení spolehlivosti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Redukce váhy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Snížení hluku</a:t>
            </a: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chemeClr val="bg1"/>
                </a:solidFill>
              </a:rPr>
              <a:t>Maintain the POWERPLAY torque and ride feel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Prodloužení dojezdu</a:t>
            </a:r>
            <a:endParaRPr lang="de-D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7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9" name="Chart 8">
            <a:extLst>
              <a:ext uri="{FF2B5EF4-FFF2-40B4-BE49-F238E27FC236}">
                <a16:creationId xmlns="" xmlns:a16="http://schemas.microsoft.com/office/drawing/2014/main" id="{4C225C98-B069-4A17-8D94-A4B4CAF8F0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126997"/>
              </p:ext>
            </p:extLst>
          </p:nvPr>
        </p:nvGraphicFramePr>
        <p:xfrm>
          <a:off x="3148938" y="944241"/>
          <a:ext cx="7485666" cy="5702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1DBAE62-DB15-4B98-92A3-39B68736F6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 t="33044" r="33029" b="33257"/>
          <a:stretch/>
        </p:blipFill>
        <p:spPr>
          <a:xfrm>
            <a:off x="6290632" y="4153361"/>
            <a:ext cx="4134652" cy="234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7A5B29-E87E-41A2-B2A5-441C991A2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06" y="1062990"/>
            <a:ext cx="9555427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7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mera&#10;&#10;Description automatically generated with low confidence">
            <a:extLst>
              <a:ext uri="{FF2B5EF4-FFF2-40B4-BE49-F238E27FC236}">
                <a16:creationId xmlns="" xmlns:a16="http://schemas.microsoft.com/office/drawing/2014/main" id="{B743D5A6-1910-4D0A-81F9-13D837FFD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7" b="106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DB81520-97C0-451F-AB54-017939C7A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A3A990-D67C-468B-9A69-73E1D120D3CF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7A5B29-E87E-41A2-B2A5-441C991A2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206" y="1062990"/>
            <a:ext cx="9555427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6BDEC-F824-4F9C-9EB4-CAE47200C7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-1514" y="0"/>
            <a:ext cx="12191980" cy="6856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85CA-0758-4646-B9B9-190093327C69}"/>
              </a:ext>
            </a:extLst>
          </p:cNvPr>
          <p:cNvSpPr txBox="1"/>
          <p:nvPr/>
        </p:nvSpPr>
        <p:spPr>
          <a:xfrm>
            <a:off x="1692275" y="4533563"/>
            <a:ext cx="83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Growler Powerplay 2022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14C599-1267-4B88-9687-C54067094684}"/>
              </a:ext>
            </a:extLst>
          </p:cNvPr>
          <p:cNvCxnSpPr>
            <a:cxnSpLocks/>
          </p:cNvCxnSpPr>
          <p:nvPr/>
        </p:nvCxnSpPr>
        <p:spPr>
          <a:xfrm>
            <a:off x="1774469" y="5447963"/>
            <a:ext cx="779077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15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E6BDEC-F824-4F9C-9EB4-CAE47200C7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/>
        </p:blipFill>
        <p:spPr>
          <a:xfrm>
            <a:off x="-1514" y="0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D2B28A5D-AC5E-455B-A582-3A4F2EE2D4D3}"/>
              </a:ext>
            </a:extLst>
          </p:cNvPr>
          <p:cNvSpPr/>
          <p:nvPr/>
        </p:nvSpPr>
        <p:spPr>
          <a:xfrm>
            <a:off x="1384699" y="3503488"/>
            <a:ext cx="7782528" cy="2722652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FCDBDC4-B98C-42FC-B601-E9D759086845}"/>
              </a:ext>
            </a:extLst>
          </p:cNvPr>
          <p:cNvSpPr txBox="1"/>
          <p:nvPr/>
        </p:nvSpPr>
        <p:spPr>
          <a:xfrm>
            <a:off x="1720800" y="3249440"/>
            <a:ext cx="7362262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chemeClr val="bg1"/>
                </a:solidFill>
                <a:latin typeface="+mj-lt"/>
              </a:rPr>
              <a:t>Motor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DYNAME </a:t>
            </a:r>
            <a:r>
              <a:rPr lang="en-US" sz="2800" dirty="0">
                <a:solidFill>
                  <a:schemeClr val="bg1"/>
                </a:solidFill>
                <a:latin typeface="+mj-lt"/>
              </a:rPr>
              <a:t>3.0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chemeClr val="bg1"/>
                </a:solidFill>
                <a:latin typeface="+mj-lt"/>
              </a:rPr>
              <a:t>Kompatibilní s novým </a:t>
            </a:r>
            <a:r>
              <a:rPr lang="en-US" sz="2800" dirty="0" err="1" smtClean="0">
                <a:solidFill>
                  <a:schemeClr val="bg1"/>
                </a:solidFill>
                <a:latin typeface="+mj-lt"/>
              </a:rPr>
              <a:t>Overtimepack</a:t>
            </a:r>
            <a:r>
              <a:rPr lang="cs-CZ" sz="2800" dirty="0" smtClean="0">
                <a:solidFill>
                  <a:schemeClr val="bg1"/>
                </a:solidFill>
                <a:latin typeface="+mj-lt"/>
              </a:rPr>
              <a:t>em</a:t>
            </a:r>
            <a:endParaRPr lang="en-US" sz="2800" dirty="0">
              <a:solidFill>
                <a:schemeClr val="bg1"/>
              </a:solidFill>
              <a:latin typeface="+mj-lt"/>
              <a:cs typeface="Calibri Ligh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chemeClr val="bg1"/>
                </a:solidFill>
                <a:latin typeface="+mj-lt"/>
              </a:rPr>
              <a:t>Zcela nová baterie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643Wh</a:t>
            </a:r>
            <a:endParaRPr lang="en-US" sz="28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995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A6D3AB-3BD1-4ACA-9A20-2CDFC64D8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EFDA28-E8C5-4DDA-99B4-B03CE7F727FD}"/>
              </a:ext>
            </a:extLst>
          </p:cNvPr>
          <p:cNvSpPr/>
          <p:nvPr/>
        </p:nvSpPr>
        <p:spPr>
          <a:xfrm>
            <a:off x="550925" y="299701"/>
            <a:ext cx="4078201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C2BDB41-CE9D-4037-8B2D-AD88F107E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39" y="5257799"/>
            <a:ext cx="1500847" cy="149250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D3B92554-4FD4-43D1-AADF-E16E6CB75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35533" r="16202" b="50000"/>
          <a:stretch/>
        </p:blipFill>
        <p:spPr>
          <a:xfrm>
            <a:off x="987425" y="534416"/>
            <a:ext cx="2161911" cy="53238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1AD2110-F48D-4CC1-9C60-3C123461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49640" r="29225" b="33969"/>
          <a:stretch/>
        </p:blipFill>
        <p:spPr>
          <a:xfrm>
            <a:off x="3149336" y="534416"/>
            <a:ext cx="1479791" cy="594868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A4FD8335-9127-490B-BE11-30F511A3A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989" y="477837"/>
            <a:ext cx="351912" cy="708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568A58-5F01-4932-90E0-85C75E302382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83794E-FCDC-4160-B1C4-E5A3B158085B}"/>
              </a:ext>
            </a:extLst>
          </p:cNvPr>
          <p:cNvSpPr txBox="1"/>
          <p:nvPr/>
        </p:nvSpPr>
        <p:spPr>
          <a:xfrm>
            <a:off x="2471674" y="3423327"/>
            <a:ext cx="83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ŘEŠENÍ PROBLÉMŮ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7E32350-F951-4C42-B45B-C3E8F62E4A14}"/>
              </a:ext>
            </a:extLst>
          </p:cNvPr>
          <p:cNvCxnSpPr>
            <a:cxnSpLocks/>
          </p:cNvCxnSpPr>
          <p:nvPr/>
        </p:nvCxnSpPr>
        <p:spPr>
          <a:xfrm>
            <a:off x="1939544" y="4426461"/>
            <a:ext cx="7556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D4F39D-FAD2-43E2-8CBD-0229AB18C2B1}"/>
              </a:ext>
            </a:extLst>
          </p:cNvPr>
          <p:cNvSpPr txBox="1"/>
          <p:nvPr/>
        </p:nvSpPr>
        <p:spPr>
          <a:xfrm>
            <a:off x="1880209" y="4382435"/>
            <a:ext cx="747549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cs-CZ" sz="3200" b="1" dirty="0" smtClean="0">
                <a:solidFill>
                  <a:schemeClr val="bg1"/>
                </a:solidFill>
                <a:latin typeface="+mj-lt"/>
              </a:rPr>
              <a:t>Přes</a:t>
            </a:r>
            <a:r>
              <a:rPr lang="de-DE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3200" b="1" dirty="0">
                <a:solidFill>
                  <a:schemeClr val="bg1"/>
                </a:solidFill>
                <a:latin typeface="+mj-lt"/>
              </a:rPr>
              <a:t>Jumbotron</a:t>
            </a:r>
            <a:r>
              <a:rPr lang="de-DE" sz="3200" b="1" dirty="0">
                <a:latin typeface="+mj-lt"/>
              </a:rPr>
              <a:t/>
            </a:r>
            <a:br>
              <a:rPr lang="de-DE" sz="3200" b="1" dirty="0">
                <a:latin typeface="+mj-lt"/>
              </a:rPr>
            </a:br>
            <a:r>
              <a:rPr lang="cs-CZ" sz="3200" b="1" dirty="0" smtClean="0">
                <a:solidFill>
                  <a:schemeClr val="bg1"/>
                </a:solidFill>
                <a:latin typeface="+mj-lt"/>
              </a:rPr>
              <a:t>Přes</a:t>
            </a:r>
            <a:r>
              <a:rPr lang="de-DE" sz="32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3200" b="1" dirty="0">
                <a:solidFill>
                  <a:schemeClr val="bg1"/>
                </a:solidFill>
                <a:latin typeface="+mj-lt"/>
              </a:rPr>
              <a:t>bikes.com/powerplay-support</a:t>
            </a:r>
          </a:p>
          <a:p>
            <a:pPr algn="l"/>
            <a:r>
              <a:rPr lang="cs-CZ" sz="3200" b="1" dirty="0" smtClean="0">
                <a:solidFill>
                  <a:schemeClr val="bg1"/>
                </a:solidFill>
                <a:latin typeface="+mj-lt"/>
              </a:rPr>
              <a:t>Prostřednictvím vývojových diagramů</a:t>
            </a:r>
            <a:endParaRPr lang="de-DE" sz="3200" b="1" dirty="0">
              <a:solidFill>
                <a:schemeClr val="bg1"/>
              </a:solidFill>
              <a:latin typeface="+mj-lt"/>
              <a:cs typeface="Calibri Light"/>
            </a:endParaRPr>
          </a:p>
          <a:p>
            <a:r>
              <a:rPr lang="cs-CZ" sz="3200" b="1" dirty="0" smtClean="0">
                <a:solidFill>
                  <a:schemeClr val="bg1"/>
                </a:solidFill>
                <a:latin typeface="+mj-lt"/>
              </a:rPr>
              <a:t>Prostřednictvím reklamačního formuláře</a:t>
            </a:r>
            <a:endParaRPr lang="de-DE" sz="3200" b="1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3539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/>
        </p:blipFill>
        <p:spPr>
          <a:xfrm>
            <a:off x="-1515" y="1282"/>
            <a:ext cx="12191980" cy="6856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A552C28-2FD4-45DE-BE77-CE5770A56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/>
        </p:blipFill>
        <p:spPr>
          <a:xfrm>
            <a:off x="-1515" y="0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85CA-0758-4646-B9B9-190093327C69}"/>
              </a:ext>
            </a:extLst>
          </p:cNvPr>
          <p:cNvSpPr txBox="1"/>
          <p:nvPr/>
        </p:nvSpPr>
        <p:spPr>
          <a:xfrm>
            <a:off x="3126382" y="4055392"/>
            <a:ext cx="5945638" cy="5693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3100" b="1" dirty="0" smtClean="0">
                <a:solidFill>
                  <a:schemeClr val="bg1"/>
                </a:solidFill>
                <a:latin typeface="+mj-lt"/>
                <a:cs typeface="Calibri"/>
              </a:rPr>
              <a:t>PŘES </a:t>
            </a:r>
            <a:r>
              <a:rPr lang="de-DE" sz="3100" b="1" dirty="0" smtClean="0">
                <a:solidFill>
                  <a:schemeClr val="bg1"/>
                </a:solidFill>
                <a:latin typeface="+mj-lt"/>
                <a:cs typeface="Calibri"/>
              </a:rPr>
              <a:t>JUMBOTRON</a:t>
            </a:r>
            <a:endParaRPr lang="en-US" sz="3100" dirty="0">
              <a:solidFill>
                <a:schemeClr val="bg1"/>
              </a:solidFill>
              <a:cs typeface="Calibri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14C599-1267-4B88-9687-C54067094684}"/>
              </a:ext>
            </a:extLst>
          </p:cNvPr>
          <p:cNvCxnSpPr>
            <a:cxnSpLocks/>
          </p:cNvCxnSpPr>
          <p:nvPr/>
        </p:nvCxnSpPr>
        <p:spPr>
          <a:xfrm>
            <a:off x="2181923" y="3996777"/>
            <a:ext cx="7825105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F73840D-64BA-4BB3-8662-25ABC5EC41C5}"/>
              </a:ext>
            </a:extLst>
          </p:cNvPr>
          <p:cNvSpPr txBox="1"/>
          <p:nvPr/>
        </p:nvSpPr>
        <p:spPr>
          <a:xfrm>
            <a:off x="2845028" y="2986621"/>
            <a:ext cx="7527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ŘEŠENÍ PROBLÉMŮ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46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/>
        </p:blipFill>
        <p:spPr>
          <a:xfrm>
            <a:off x="-1515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890BEA4B-AD2C-4E02-BFD4-91AE37A3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50335"/>
              </p:ext>
            </p:extLst>
          </p:nvPr>
        </p:nvGraphicFramePr>
        <p:xfrm>
          <a:off x="1027198" y="297504"/>
          <a:ext cx="10405872" cy="635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2216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/>
        </p:blipFill>
        <p:spPr>
          <a:xfrm>
            <a:off x="-1515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890BEA4B-AD2C-4E02-BFD4-91AE37A38B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1699614"/>
              </p:ext>
            </p:extLst>
          </p:nvPr>
        </p:nvGraphicFramePr>
        <p:xfrm>
          <a:off x="1027198" y="297504"/>
          <a:ext cx="10405872" cy="635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DDA366FF-0363-40B7-951E-CFF001F6D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152167"/>
              </p:ext>
            </p:extLst>
          </p:nvPr>
        </p:nvGraphicFramePr>
        <p:xfrm>
          <a:off x="1027198" y="297504"/>
          <a:ext cx="10405872" cy="635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5394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5" b="7805"/>
          <a:stretch/>
        </p:blipFill>
        <p:spPr>
          <a:xfrm>
            <a:off x="-1515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="" xmlns:a16="http://schemas.microsoft.com/office/drawing/2014/main" id="{890BEA4B-AD2C-4E02-BFD4-91AE37A38BD2}"/>
              </a:ext>
            </a:extLst>
          </p:cNvPr>
          <p:cNvGraphicFramePr>
            <a:graphicFrameLocks/>
          </p:cNvGraphicFramePr>
          <p:nvPr/>
        </p:nvGraphicFramePr>
        <p:xfrm>
          <a:off x="1027198" y="297504"/>
          <a:ext cx="10405872" cy="635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DDA366FF-0363-40B7-951E-CFF001F6D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1270320"/>
              </p:ext>
            </p:extLst>
          </p:nvPr>
        </p:nvGraphicFramePr>
        <p:xfrm>
          <a:off x="1058026" y="253908"/>
          <a:ext cx="10405872" cy="6350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155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35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18" grpId="0" animBg="1"/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A6D3AB-3BD1-4ACA-9A20-2CDFC64D8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EFDA28-E8C5-4DDA-99B4-B03CE7F727FD}"/>
              </a:ext>
            </a:extLst>
          </p:cNvPr>
          <p:cNvSpPr/>
          <p:nvPr/>
        </p:nvSpPr>
        <p:spPr>
          <a:xfrm>
            <a:off x="550925" y="299701"/>
            <a:ext cx="4078201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C2BDB41-CE9D-4037-8B2D-AD88F107E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39" y="5257799"/>
            <a:ext cx="1500847" cy="149250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D3B92554-4FD4-43D1-AADF-E16E6CB75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35533" r="16202" b="50000"/>
          <a:stretch/>
        </p:blipFill>
        <p:spPr>
          <a:xfrm>
            <a:off x="987425" y="534416"/>
            <a:ext cx="2161911" cy="53238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1AD2110-F48D-4CC1-9C60-3C123461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49640" r="29225" b="33969"/>
          <a:stretch/>
        </p:blipFill>
        <p:spPr>
          <a:xfrm>
            <a:off x="3149336" y="534416"/>
            <a:ext cx="1479791" cy="594868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A4FD8335-9127-490B-BE11-30F511A3A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989" y="477837"/>
            <a:ext cx="351912" cy="708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568A58-5F01-4932-90E0-85C75E302382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83794E-FCDC-4160-B1C4-E5A3B158085B}"/>
              </a:ext>
            </a:extLst>
          </p:cNvPr>
          <p:cNvSpPr txBox="1"/>
          <p:nvPr/>
        </p:nvSpPr>
        <p:spPr>
          <a:xfrm>
            <a:off x="2471674" y="3423327"/>
            <a:ext cx="83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ŘEŠENÍ PROBLÉMŮ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7E32350-F951-4C42-B45B-C3E8F62E4A14}"/>
              </a:ext>
            </a:extLst>
          </p:cNvPr>
          <p:cNvCxnSpPr>
            <a:cxnSpLocks/>
          </p:cNvCxnSpPr>
          <p:nvPr/>
        </p:nvCxnSpPr>
        <p:spPr>
          <a:xfrm>
            <a:off x="1939544" y="4426461"/>
            <a:ext cx="7556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D4F39D-FAD2-43E2-8CBD-0229AB18C2B1}"/>
              </a:ext>
            </a:extLst>
          </p:cNvPr>
          <p:cNvSpPr txBox="1"/>
          <p:nvPr/>
        </p:nvSpPr>
        <p:spPr>
          <a:xfrm>
            <a:off x="1880209" y="4382435"/>
            <a:ext cx="7475493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e-DE" sz="3200">
                <a:solidFill>
                  <a:schemeClr val="bg1"/>
                </a:solidFill>
                <a:latin typeface="+mj-lt"/>
              </a:rPr>
              <a:t>BIKES.COM/POWERPLAY-SUPPORT</a:t>
            </a:r>
            <a:endParaRPr lang="en-US"/>
          </a:p>
          <a:p>
            <a:pPr algn="l"/>
            <a:endParaRPr lang="de-DE" sz="3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1394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, PowerPoint&#10;&#10;Description automatically generated">
            <a:extLst>
              <a:ext uri="{FF2B5EF4-FFF2-40B4-BE49-F238E27FC236}">
                <a16:creationId xmlns="" xmlns:a16="http://schemas.microsoft.com/office/drawing/2014/main" id="{C93751BE-8523-439F-A44D-9A038CDE5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729"/>
            <a:ext cx="12033250" cy="2381250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B2751F6B-14AF-4A7F-9C06-C4BC91451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9932EB5-5E3E-405F-979E-D1471B7D4A1C}"/>
              </a:ext>
            </a:extLst>
          </p:cNvPr>
          <p:cNvSpPr/>
          <p:nvPr/>
        </p:nvSpPr>
        <p:spPr>
          <a:xfrm>
            <a:off x="-1" y="239152"/>
            <a:ext cx="665871" cy="11443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D3E7333-A337-4FB0-AC72-B9A86352ED66}"/>
              </a:ext>
            </a:extLst>
          </p:cNvPr>
          <p:cNvSpPr txBox="1"/>
          <p:nvPr/>
        </p:nvSpPr>
        <p:spPr>
          <a:xfrm>
            <a:off x="715597" y="2523814"/>
            <a:ext cx="104567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POWERPLAY </a:t>
            </a:r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podpora na webu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8F84C57-E369-4D3F-9DD4-6703310036F1}"/>
              </a:ext>
            </a:extLst>
          </p:cNvPr>
          <p:cNvCxnSpPr>
            <a:cxnSpLocks/>
          </p:cNvCxnSpPr>
          <p:nvPr/>
        </p:nvCxnSpPr>
        <p:spPr>
          <a:xfrm>
            <a:off x="773723" y="3429000"/>
            <a:ext cx="10122877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: Diagonal Corners Snipped 13">
            <a:extLst>
              <a:ext uri="{FF2B5EF4-FFF2-40B4-BE49-F238E27FC236}">
                <a16:creationId xmlns="" xmlns:a16="http://schemas.microsoft.com/office/drawing/2014/main" id="{C7DC67EB-8AFD-487F-B9C3-46844D0E4D38}"/>
              </a:ext>
            </a:extLst>
          </p:cNvPr>
          <p:cNvSpPr/>
          <p:nvPr/>
        </p:nvSpPr>
        <p:spPr>
          <a:xfrm>
            <a:off x="165953" y="3814990"/>
            <a:ext cx="7415062" cy="2803858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A565EB8-85D7-495E-99F5-F95187E9B4EC}"/>
              </a:ext>
            </a:extLst>
          </p:cNvPr>
          <p:cNvSpPr txBox="1"/>
          <p:nvPr/>
        </p:nvSpPr>
        <p:spPr>
          <a:xfrm>
            <a:off x="550926" y="3941192"/>
            <a:ext cx="6787553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Along with the troubleshooting support from the Jumbotron and the </a:t>
            </a:r>
            <a:r>
              <a:rPr lang="en-US" sz="2800" err="1">
                <a:solidFill>
                  <a:schemeClr val="bg1"/>
                </a:solidFill>
                <a:latin typeface="+mj-lt"/>
              </a:rPr>
              <a:t>Myagi</a:t>
            </a:r>
            <a:r>
              <a:rPr lang="en-US" sz="2800">
                <a:solidFill>
                  <a:schemeClr val="bg1"/>
                </a:solidFill>
                <a:latin typeface="+mj-lt"/>
              </a:rPr>
              <a:t> platform, we implemented the Powerplay Support site on Bikes.com which provides vital information for consumers and dealers.</a:t>
            </a:r>
          </a:p>
        </p:txBody>
      </p:sp>
      <p:sp>
        <p:nvSpPr>
          <p:cNvPr id="16" name="Rectangle: Diagonal Corners Snipped 15">
            <a:extLst>
              <a:ext uri="{FF2B5EF4-FFF2-40B4-BE49-F238E27FC236}">
                <a16:creationId xmlns="" xmlns:a16="http://schemas.microsoft.com/office/drawing/2014/main" id="{1885A585-9F6C-456E-8BD3-33042B3B8C98}"/>
              </a:ext>
            </a:extLst>
          </p:cNvPr>
          <p:cNvSpPr/>
          <p:nvPr/>
        </p:nvSpPr>
        <p:spPr>
          <a:xfrm>
            <a:off x="7730654" y="3814990"/>
            <a:ext cx="4302596" cy="2803858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7C4DB77-C44B-4FA6-B677-44D96852E17B}"/>
              </a:ext>
            </a:extLst>
          </p:cNvPr>
          <p:cNvSpPr txBox="1"/>
          <p:nvPr/>
        </p:nvSpPr>
        <p:spPr>
          <a:xfrm>
            <a:off x="7965988" y="3878091"/>
            <a:ext cx="4141576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+mj-lt"/>
              </a:rPr>
              <a:t>The site guides users through troubleshooting steps, accessed by entering the error code number or scanning the QR Code on the Jumbotron </a:t>
            </a:r>
            <a:r>
              <a:rPr lang="en-US" sz="2800" err="1">
                <a:solidFill>
                  <a:schemeClr val="bg1"/>
                </a:solidFill>
                <a:latin typeface="+mj-lt"/>
              </a:rPr>
              <a:t>errorpage</a:t>
            </a:r>
            <a:r>
              <a:rPr lang="en-US" sz="280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65234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A6D3AB-3BD1-4ACA-9A20-2CDFC64D8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EFDA28-E8C5-4DDA-99B4-B03CE7F727FD}"/>
              </a:ext>
            </a:extLst>
          </p:cNvPr>
          <p:cNvSpPr/>
          <p:nvPr/>
        </p:nvSpPr>
        <p:spPr>
          <a:xfrm>
            <a:off x="550925" y="299701"/>
            <a:ext cx="4078201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C2BDB41-CE9D-4037-8B2D-AD88F107E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39" y="5257799"/>
            <a:ext cx="1500847" cy="149250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D3B92554-4FD4-43D1-AADF-E16E6CB75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35533" r="16202" b="50000"/>
          <a:stretch/>
        </p:blipFill>
        <p:spPr>
          <a:xfrm>
            <a:off x="987425" y="534416"/>
            <a:ext cx="2161911" cy="53238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1AD2110-F48D-4CC1-9C60-3C123461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49640" r="29225" b="33969"/>
          <a:stretch/>
        </p:blipFill>
        <p:spPr>
          <a:xfrm>
            <a:off x="3149336" y="534416"/>
            <a:ext cx="1479791" cy="594868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A4FD8335-9127-490B-BE11-30F511A3A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989" y="477837"/>
            <a:ext cx="351912" cy="708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568A58-5F01-4932-90E0-85C75E302382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83794E-FCDC-4160-B1C4-E5A3B158085B}"/>
              </a:ext>
            </a:extLst>
          </p:cNvPr>
          <p:cNvSpPr txBox="1"/>
          <p:nvPr/>
        </p:nvSpPr>
        <p:spPr>
          <a:xfrm>
            <a:off x="2471674" y="3423327"/>
            <a:ext cx="8388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ŘEŠENÍ PROBLÉMŮ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7E32350-F951-4C42-B45B-C3E8F62E4A14}"/>
              </a:ext>
            </a:extLst>
          </p:cNvPr>
          <p:cNvCxnSpPr>
            <a:cxnSpLocks/>
          </p:cNvCxnSpPr>
          <p:nvPr/>
        </p:nvCxnSpPr>
        <p:spPr>
          <a:xfrm>
            <a:off x="1939544" y="4426461"/>
            <a:ext cx="7556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D4F39D-FAD2-43E2-8CBD-0229AB18C2B1}"/>
              </a:ext>
            </a:extLst>
          </p:cNvPr>
          <p:cNvSpPr txBox="1"/>
          <p:nvPr/>
        </p:nvSpPr>
        <p:spPr>
          <a:xfrm>
            <a:off x="1837679" y="4426461"/>
            <a:ext cx="74754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  <a:latin typeface="+mj-lt"/>
              </a:rPr>
              <a:t>Prostřednictvím vývojových grafů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255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="" xmlns:a16="http://schemas.microsoft.com/office/drawing/2014/main" id="{3DAFE8BD-B73F-481F-9521-41047EE401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579">
            <a:off x="-409667" y="847005"/>
            <a:ext cx="12212755" cy="5163988"/>
          </a:xfrm>
          <a:prstGeom prst="rect">
            <a:avLst/>
          </a:prstGeom>
        </p:spPr>
      </p:pic>
      <p:pic>
        <p:nvPicPr>
          <p:cNvPr id="15" name="Picture 14" descr="Timeline&#10;&#10;Description automatically generated">
            <a:extLst>
              <a:ext uri="{FF2B5EF4-FFF2-40B4-BE49-F238E27FC236}">
                <a16:creationId xmlns="" xmlns:a16="http://schemas.microsoft.com/office/drawing/2014/main" id="{4F84B26F-FE9A-4A7A-AE57-51E07A0E7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579">
            <a:off x="-409666" y="847006"/>
            <a:ext cx="12212755" cy="51639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E0215DB-066A-41E4-A9FC-595445E8C8D5}"/>
              </a:ext>
            </a:extLst>
          </p:cNvPr>
          <p:cNvSpPr/>
          <p:nvPr/>
        </p:nvSpPr>
        <p:spPr>
          <a:xfrm>
            <a:off x="-1" y="239152"/>
            <a:ext cx="665871" cy="11443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361486F-CD41-46A0-B87B-E1E0ECCC57CA}"/>
              </a:ext>
            </a:extLst>
          </p:cNvPr>
          <p:cNvSpPr txBox="1"/>
          <p:nvPr/>
        </p:nvSpPr>
        <p:spPr>
          <a:xfrm>
            <a:off x="5458968" y="5004551"/>
            <a:ext cx="83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>
                <a:latin typeface="Calibri" panose="020F0502020204030204" pitchFamily="34" charset="0"/>
                <a:cs typeface="Calibri" panose="020F0502020204030204" pitchFamily="34" charset="0"/>
              </a:rPr>
              <a:t>FLOWCHARTS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59EA2B8B-2DC8-40EE-9337-3CFAB0341AE5}"/>
              </a:ext>
            </a:extLst>
          </p:cNvPr>
          <p:cNvCxnSpPr>
            <a:cxnSpLocks/>
          </p:cNvCxnSpPr>
          <p:nvPr/>
        </p:nvCxnSpPr>
        <p:spPr>
          <a:xfrm flipV="1">
            <a:off x="5458968" y="5896431"/>
            <a:ext cx="4443984" cy="2375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5423FCF3-B1E8-44A4-AAF5-290CD2B37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507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="" xmlns:a16="http://schemas.microsoft.com/office/drawing/2014/main" id="{3DAFE8BD-B73F-481F-9521-41047EE401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5579">
            <a:off x="-409667" y="847005"/>
            <a:ext cx="12212755" cy="5163988"/>
          </a:xfrm>
          <a:prstGeom prst="rect">
            <a:avLst/>
          </a:prstGeom>
        </p:spPr>
      </p:pic>
      <p:pic>
        <p:nvPicPr>
          <p:cNvPr id="6" name="Picture 5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5423FCF3-B1E8-44A4-AAF5-290CD2B377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E0215DB-066A-41E4-A9FC-595445E8C8D5}"/>
              </a:ext>
            </a:extLst>
          </p:cNvPr>
          <p:cNvSpPr/>
          <p:nvPr/>
        </p:nvSpPr>
        <p:spPr>
          <a:xfrm>
            <a:off x="-1" y="239152"/>
            <a:ext cx="665871" cy="1144376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="" xmlns:a16="http://schemas.microsoft.com/office/drawing/2014/main" id="{07A4235D-E849-457C-A410-EAC30BC3C52B}"/>
              </a:ext>
            </a:extLst>
          </p:cNvPr>
          <p:cNvSpPr/>
          <p:nvPr/>
        </p:nvSpPr>
        <p:spPr>
          <a:xfrm>
            <a:off x="1380807" y="1940776"/>
            <a:ext cx="10090362" cy="4619720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A018B84-4295-4191-970F-FF756BF6A36D}"/>
              </a:ext>
            </a:extLst>
          </p:cNvPr>
          <p:cNvSpPr txBox="1"/>
          <p:nvPr/>
        </p:nvSpPr>
        <p:spPr>
          <a:xfrm>
            <a:off x="2281720" y="2480921"/>
            <a:ext cx="9029009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  <a:latin typeface="+mj-lt"/>
              </a:rPr>
              <a:t>Stejně jako u původního Powerplay (Dyname 3.0) jsou vývojové diagramy důležité pro odstraňování problémů i u motoru Dyname 4.0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  <a:p>
            <a:r>
              <a:rPr lang="cs-CZ" sz="2800" dirty="0" smtClean="0">
                <a:solidFill>
                  <a:schemeClr val="bg1"/>
                </a:solidFill>
                <a:latin typeface="+mj-lt"/>
              </a:rPr>
              <a:t>Dokumenty PDF Vás krok za krokem povedou procesem odstraňování problémů a jsou k dispozici </a:t>
            </a:r>
            <a:r>
              <a:rPr lang="cs-CZ" sz="2800" smtClean="0">
                <a:solidFill>
                  <a:schemeClr val="bg1"/>
                </a:solidFill>
                <a:latin typeface="+mj-lt"/>
              </a:rPr>
              <a:t>na www.bikeaction.cz </a:t>
            </a:r>
            <a:r>
              <a:rPr lang="cs-CZ" sz="2800" dirty="0" smtClean="0">
                <a:solidFill>
                  <a:schemeClr val="bg1"/>
                </a:solidFill>
                <a:latin typeface="+mj-lt"/>
              </a:rPr>
              <a:t>v sekci Rocky Mountain/techgarage „odstraňování </a:t>
            </a:r>
            <a:r>
              <a:rPr lang="cs-CZ" sz="2800" smtClean="0">
                <a:solidFill>
                  <a:schemeClr val="bg1"/>
                </a:solidFill>
                <a:latin typeface="+mj-lt"/>
              </a:rPr>
              <a:t>problémů Powerplay 2022“.</a:t>
            </a:r>
            <a:endParaRPr lang="en-US" sz="28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74329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A6D3AB-3BD1-4ACA-9A20-2CDFC64D8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DEFDA28-E8C5-4DDA-99B4-B03CE7F727FD}"/>
              </a:ext>
            </a:extLst>
          </p:cNvPr>
          <p:cNvSpPr/>
          <p:nvPr/>
        </p:nvSpPr>
        <p:spPr>
          <a:xfrm>
            <a:off x="550925" y="299701"/>
            <a:ext cx="4078201" cy="103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6C2BDB41-CE9D-4037-8B2D-AD88F107E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539" y="5257799"/>
            <a:ext cx="1500847" cy="149250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="" xmlns:a16="http://schemas.microsoft.com/office/drawing/2014/main" id="{D3B92554-4FD4-43D1-AADF-E16E6CB75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9" t="35533" r="16202" b="50000"/>
          <a:stretch/>
        </p:blipFill>
        <p:spPr>
          <a:xfrm>
            <a:off x="987425" y="534416"/>
            <a:ext cx="2161911" cy="532384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F1AD2110-F48D-4CC1-9C60-3C123461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49640" r="29225" b="33969"/>
          <a:stretch/>
        </p:blipFill>
        <p:spPr>
          <a:xfrm>
            <a:off x="3149336" y="534416"/>
            <a:ext cx="1479791" cy="594868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 with medium confidence">
            <a:extLst>
              <a:ext uri="{FF2B5EF4-FFF2-40B4-BE49-F238E27FC236}">
                <a16:creationId xmlns="" xmlns:a16="http://schemas.microsoft.com/office/drawing/2014/main" id="{A4FD8335-9127-490B-BE11-30F511A3A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3989" y="477837"/>
            <a:ext cx="351912" cy="7080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C568A58-5F01-4932-90E0-85C75E302382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783794E-FCDC-4160-B1C4-E5A3B158085B}"/>
              </a:ext>
            </a:extLst>
          </p:cNvPr>
          <p:cNvSpPr txBox="1"/>
          <p:nvPr/>
        </p:nvSpPr>
        <p:spPr>
          <a:xfrm>
            <a:off x="2471674" y="3423327"/>
            <a:ext cx="8388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ŘEŠENÍ PROBLÉMŮ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17E32350-F951-4C42-B45B-C3E8F62E4A14}"/>
              </a:ext>
            </a:extLst>
          </p:cNvPr>
          <p:cNvCxnSpPr>
            <a:cxnSpLocks/>
          </p:cNvCxnSpPr>
          <p:nvPr/>
        </p:nvCxnSpPr>
        <p:spPr>
          <a:xfrm>
            <a:off x="1939544" y="4426461"/>
            <a:ext cx="7556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0D4F39D-FAD2-43E2-8CBD-0229AB18C2B1}"/>
              </a:ext>
            </a:extLst>
          </p:cNvPr>
          <p:cNvSpPr txBox="1"/>
          <p:nvPr/>
        </p:nvSpPr>
        <p:spPr>
          <a:xfrm>
            <a:off x="1880209" y="4382435"/>
            <a:ext cx="747549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  <a:latin typeface="+mj-lt"/>
              </a:rPr>
              <a:t>Reklamační formulář Jotform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8732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93024851-8536-4910-A971-D8E9F7AEF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1683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="" xmlns:a16="http://schemas.microsoft.com/office/drawing/2014/main" id="{0DCE5D6D-7C00-4020-919F-932A2697F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16839" b="-1"/>
          <a:stretch/>
        </p:blipFill>
        <p:spPr>
          <a:xfrm>
            <a:off x="-1514" y="1282"/>
            <a:ext cx="12191980" cy="6856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7187FB6-11D1-45B9-A327-7FC73AC15084}"/>
              </a:ext>
            </a:extLst>
          </p:cNvPr>
          <p:cNvSpPr txBox="1"/>
          <p:nvPr/>
        </p:nvSpPr>
        <p:spPr>
          <a:xfrm>
            <a:off x="799627" y="3014142"/>
            <a:ext cx="838835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4600" b="1" dirty="0" smtClean="0">
                <a:latin typeface="Calibri"/>
                <a:cs typeface="Calibri"/>
              </a:rPr>
              <a:t>ZÁRUČNÍ</a:t>
            </a:r>
            <a:r>
              <a:rPr lang="de-DE" sz="4600" b="1" dirty="0" smtClean="0">
                <a:solidFill>
                  <a:schemeClr val="bg1"/>
                </a:solidFill>
                <a:latin typeface="Calibri"/>
                <a:cs typeface="Calibri"/>
              </a:rPr>
              <a:t> FO</a:t>
            </a:r>
            <a:r>
              <a:rPr lang="cs-CZ" sz="4600" b="1" dirty="0" smtClean="0">
                <a:solidFill>
                  <a:schemeClr val="bg1"/>
                </a:solidFill>
                <a:latin typeface="Calibri"/>
                <a:cs typeface="Calibri"/>
              </a:rPr>
              <a:t>RMULÁŘ</a:t>
            </a:r>
            <a:endParaRPr lang="de-DE" sz="4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068EAE7-8149-4C22-AB0A-18790AAEFBC1}"/>
              </a:ext>
            </a:extLst>
          </p:cNvPr>
          <p:cNvCxnSpPr>
            <a:cxnSpLocks/>
          </p:cNvCxnSpPr>
          <p:nvPr/>
        </p:nvCxnSpPr>
        <p:spPr>
          <a:xfrm>
            <a:off x="3139710" y="3803269"/>
            <a:ext cx="2840304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8726185F-06CB-4C18-BAE4-57A5921F9B48}"/>
              </a:ext>
            </a:extLst>
          </p:cNvPr>
          <p:cNvCxnSpPr>
            <a:cxnSpLocks/>
          </p:cNvCxnSpPr>
          <p:nvPr/>
        </p:nvCxnSpPr>
        <p:spPr>
          <a:xfrm>
            <a:off x="918135" y="3803270"/>
            <a:ext cx="2221575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28B2D54-B064-41E3-B328-935E96533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35C5D42-7287-4CAB-A1A0-36A6314F785C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020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93024851-8536-4910-A971-D8E9F7AEF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1683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7" name="Picture 16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A28B2D54-B064-41E3-B328-935E96533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35C5D42-7287-4CAB-A1A0-36A6314F785C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DC65019C-BDC6-438A-B865-50DB1DE62FF7}"/>
              </a:ext>
            </a:extLst>
          </p:cNvPr>
          <p:cNvSpPr/>
          <p:nvPr/>
        </p:nvSpPr>
        <p:spPr>
          <a:xfrm>
            <a:off x="849622" y="1522072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CFB2FF-E561-4941-B87C-FF3217FAE961}"/>
              </a:ext>
            </a:extLst>
          </p:cNvPr>
          <p:cNvSpPr txBox="1"/>
          <p:nvPr/>
        </p:nvSpPr>
        <p:spPr>
          <a:xfrm>
            <a:off x="1052055" y="1825429"/>
            <a:ext cx="6392133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  <a:latin typeface="+mj-lt"/>
              </a:rPr>
              <a:t>Pro nový Powerplay jsme vytvořili nový online záruční formulář, abychom proces záruky urychlili a co nejvíce usnadnili.</a:t>
            </a:r>
            <a:r>
              <a:rPr lang="en-US" sz="2800" dirty="0">
                <a:latin typeface="+mj-lt"/>
              </a:rPr>
              <a:t/>
            </a:r>
            <a:br>
              <a:rPr lang="en-US" sz="2800" dirty="0">
                <a:latin typeface="+mj-lt"/>
              </a:rPr>
            </a:br>
            <a:endParaRPr lang="cs-CZ" sz="2800" dirty="0" smtClean="0">
              <a:latin typeface="+mj-lt"/>
            </a:endParaRPr>
          </a:p>
          <a:p>
            <a:r>
              <a:rPr lang="cs-CZ" sz="2800" dirty="0" smtClean="0">
                <a:solidFill>
                  <a:schemeClr val="bg1"/>
                </a:solidFill>
                <a:latin typeface="+mj-lt"/>
              </a:rPr>
              <a:t>Formulář požaduje obrázek chyby, které lze nalézt v protokolu chyb. Tato obrazovka poskytuje všechny potřebné informace, jako je stav kilometrů, sériové číslo a datum.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CD2C9A6-6765-4FC6-912D-87216B9FA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097" y="2011772"/>
            <a:ext cx="3013773" cy="397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3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0AD8E2-8981-40D5-9C09-6C190A548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-1514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85CA-0758-4646-B9B9-190093327C69}"/>
              </a:ext>
            </a:extLst>
          </p:cNvPr>
          <p:cNvSpPr txBox="1"/>
          <p:nvPr/>
        </p:nvSpPr>
        <p:spPr>
          <a:xfrm>
            <a:off x="841375" y="2822575"/>
            <a:ext cx="838835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Calibri"/>
                <a:cs typeface="Calibri"/>
              </a:rPr>
              <a:t>TIPY A TRIKY NA KOLE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14C599-1267-4B88-9687-C54067094684}"/>
              </a:ext>
            </a:extLst>
          </p:cNvPr>
          <p:cNvCxnSpPr>
            <a:cxnSpLocks/>
          </p:cNvCxnSpPr>
          <p:nvPr/>
        </p:nvCxnSpPr>
        <p:spPr>
          <a:xfrm>
            <a:off x="841375" y="3752513"/>
            <a:ext cx="819226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E7EF7860-ACAB-42DB-B077-E765C82ED54B}"/>
              </a:ext>
            </a:extLst>
          </p:cNvPr>
          <p:cNvSpPr/>
          <p:nvPr/>
        </p:nvSpPr>
        <p:spPr>
          <a:xfrm>
            <a:off x="550926" y="1705968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C164EAA-70FD-449C-B200-90A1CF605C22}"/>
              </a:ext>
            </a:extLst>
          </p:cNvPr>
          <p:cNvSpPr txBox="1"/>
          <p:nvPr/>
        </p:nvSpPr>
        <p:spPr>
          <a:xfrm>
            <a:off x="2466546" y="1872963"/>
            <a:ext cx="7838391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Zkontrolujte LIVE DATA na Jumbotronu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  <a:p>
            <a:r>
              <a:rPr lang="cs-CZ" sz="2800" dirty="0" smtClean="0">
                <a:solidFill>
                  <a:schemeClr val="bg1"/>
                </a:solidFill>
                <a:latin typeface="+mj-lt"/>
              </a:rPr>
              <a:t>Chcete-li zkontrolovat aktuální data, jako je teplota motoru nebo baterie na Jumbotronu, podržte tlačítko UP + MODE na ovladači pro otevření diagnostického menu a vyberte aktuání data.</a:t>
            </a:r>
            <a:endParaRPr lang="en-US" sz="2800" dirty="0">
              <a:solidFill>
                <a:schemeClr val="bg1"/>
              </a:solidFill>
              <a:latin typeface="+mj-lt"/>
              <a:cs typeface="Calibri Light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="" xmlns:a16="http://schemas.microsoft.com/office/drawing/2014/main" id="{118AC203-82D8-4E45-B29E-AF64439FE8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827" y="2966398"/>
            <a:ext cx="1680719" cy="16807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1701F15-6B00-44B8-A954-90BC74E7A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7" t="8926" r="7128" b="9532"/>
          <a:stretch/>
        </p:blipFill>
        <p:spPr>
          <a:xfrm>
            <a:off x="2565196" y="4574586"/>
            <a:ext cx="667086" cy="16807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9FC782F-B405-4061-A4B5-4FF807D480C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7" t="11208" r="38832" b="12228"/>
          <a:stretch/>
        </p:blipFill>
        <p:spPr>
          <a:xfrm>
            <a:off x="4171902" y="4206947"/>
            <a:ext cx="1680457" cy="2191127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CCABC19E-AA49-4E31-A69C-FEDA6B4120B9}"/>
              </a:ext>
            </a:extLst>
          </p:cNvPr>
          <p:cNvSpPr/>
          <p:nvPr/>
        </p:nvSpPr>
        <p:spPr>
          <a:xfrm>
            <a:off x="2505334" y="5292969"/>
            <a:ext cx="786809" cy="4917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CCABC19E-AA49-4E31-A69C-FEDA6B4120B9}"/>
              </a:ext>
            </a:extLst>
          </p:cNvPr>
          <p:cNvSpPr/>
          <p:nvPr/>
        </p:nvSpPr>
        <p:spPr>
          <a:xfrm>
            <a:off x="3998493" y="4574586"/>
            <a:ext cx="1963479" cy="61668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22" name="Picture 21" descr="Graphical user interface&#10;&#10;Description automatically generated with medium confidence">
            <a:extLst>
              <a:ext uri="{FF2B5EF4-FFF2-40B4-BE49-F238E27FC236}">
                <a16:creationId xmlns="" xmlns:a16="http://schemas.microsoft.com/office/drawing/2014/main" id="{271ADE9B-F0B5-46D2-A4AC-DF37DD71C94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t="9950" r="36456" b="12826"/>
          <a:stretch/>
        </p:blipFill>
        <p:spPr>
          <a:xfrm>
            <a:off x="7088409" y="4181287"/>
            <a:ext cx="1689908" cy="2191128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2B146AA9-B8E7-4EAF-8B31-EE2D39763BAD}"/>
              </a:ext>
            </a:extLst>
          </p:cNvPr>
          <p:cNvSpPr/>
          <p:nvPr/>
        </p:nvSpPr>
        <p:spPr>
          <a:xfrm>
            <a:off x="2505334" y="4559739"/>
            <a:ext cx="786809" cy="71711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47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20" grpId="0" animBg="1"/>
      <p:bldP spid="2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rgbClr val="0156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A3D4F05-E371-48D5-A5C1-B9188EF63A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1358763" y="738133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724369A-E93B-49C5-B5E2-20F77B3B7295}"/>
              </a:ext>
            </a:extLst>
          </p:cNvPr>
          <p:cNvSpPr txBox="1"/>
          <p:nvPr/>
        </p:nvSpPr>
        <p:spPr>
          <a:xfrm>
            <a:off x="2532234" y="1325110"/>
            <a:ext cx="5441559" cy="22775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800" b="1" i="0" u="none" strike="noStrike" dirty="0" err="1">
                <a:solidFill>
                  <a:schemeClr val="bg1"/>
                </a:solidFill>
                <a:effectLst/>
              </a:rPr>
              <a:t>Dyname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 4.0 </a:t>
            </a:r>
            <a:r>
              <a:rPr lang="en-US" sz="2800" b="1" i="0" dirty="0">
                <a:solidFill>
                  <a:schemeClr val="bg1"/>
                </a:solidFill>
                <a:effectLst/>
              </a:rPr>
              <a:t>​Drive</a:t>
            </a:r>
          </a:p>
          <a:p>
            <a:pPr fontAlgn="base"/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Lehký</a:t>
            </a:r>
            <a:r>
              <a:rPr lang="en-US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, </a:t>
            </a:r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malý</a:t>
            </a:r>
            <a:r>
              <a:rPr lang="en-US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,</a:t>
            </a:r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 silný</a:t>
            </a:r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. chytřejší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cs-CZ" sz="2400" dirty="0" smtClean="0">
                <a:solidFill>
                  <a:schemeClr val="bg1"/>
                </a:solidFill>
                <a:latin typeface="Arial Narrow"/>
              </a:rPr>
              <a:t>Kroutící moment zůstal</a:t>
            </a:r>
            <a:r>
              <a:rPr lang="en-US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 </a:t>
            </a:r>
            <a:r>
              <a:rPr lang="en-US" sz="2400" b="0" i="0" u="none" strike="noStrike" dirty="0">
                <a:solidFill>
                  <a:schemeClr val="bg1"/>
                </a:solidFill>
                <a:effectLst/>
                <a:latin typeface="Arial Narrow"/>
              </a:rPr>
              <a:t>108Nm  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cs-CZ" sz="2400" b="0" i="0" u="none" strike="noStrike" dirty="0" smtClean="0">
                <a:solidFill>
                  <a:schemeClr val="bg1"/>
                </a:solidFill>
                <a:effectLst/>
                <a:latin typeface="Arial Narrow"/>
              </a:rPr>
              <a:t>Aktualizovaný software</a:t>
            </a:r>
            <a:endParaRPr lang="en-US" sz="2400" b="0" i="0" u="none" strike="noStrike" dirty="0">
              <a:solidFill>
                <a:schemeClr val="bg1"/>
              </a:solidFill>
              <a:effectLst/>
              <a:latin typeface="Arial Narrow" panose="020B0606020202030204" pitchFamily="34" charset="0"/>
            </a:endParaRPr>
          </a:p>
          <a:p>
            <a:pPr algn="l" rtl="0" fontAlgn="base"/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E7EF7860-ACAB-42DB-B077-E765C82ED54B}"/>
              </a:ext>
            </a:extLst>
          </p:cNvPr>
          <p:cNvSpPr/>
          <p:nvPr/>
        </p:nvSpPr>
        <p:spPr>
          <a:xfrm>
            <a:off x="550926" y="1705968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C164EAA-70FD-449C-B200-90A1CF605C22}"/>
              </a:ext>
            </a:extLst>
          </p:cNvPr>
          <p:cNvSpPr txBox="1"/>
          <p:nvPr/>
        </p:nvSpPr>
        <p:spPr>
          <a:xfrm>
            <a:off x="2441537" y="1913561"/>
            <a:ext cx="551453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Ride 4 System </a:t>
            </a:r>
            <a:r>
              <a:rPr lang="cs-CZ" sz="2800" b="1" dirty="0" smtClean="0">
                <a:solidFill>
                  <a:schemeClr val="bg1"/>
                </a:solidFill>
              </a:rPr>
              <a:t>a 2 pozice zadní osy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Graphic 2" descr="Badge with solid fill">
            <a:extLst>
              <a:ext uri="{FF2B5EF4-FFF2-40B4-BE49-F238E27FC236}">
                <a16:creationId xmlns="" xmlns:a16="http://schemas.microsoft.com/office/drawing/2014/main" id="{352FEA24-08CA-4501-9316-9679EB437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2761" y="3027125"/>
            <a:ext cx="1626301" cy="1626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412A8BA-6BAD-48A9-9597-2CE2D2651EBB}"/>
              </a:ext>
            </a:extLst>
          </p:cNvPr>
          <p:cNvSpPr txBox="1"/>
          <p:nvPr/>
        </p:nvSpPr>
        <p:spPr>
          <a:xfrm>
            <a:off x="2441537" y="2550071"/>
            <a:ext cx="7998902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  <a:latin typeface="+mj-lt"/>
              </a:rPr>
              <a:t>Systém nastavení RIDE-4 umožňuje jezdci rychle doladit geometrii kola.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E64476C1-F1AD-46D4-822A-1CEE6A271E42}"/>
              </a:ext>
            </a:extLst>
          </p:cNvPr>
          <p:cNvSpPr txBox="1"/>
          <p:nvPr/>
        </p:nvSpPr>
        <p:spPr>
          <a:xfrm>
            <a:off x="2441537" y="3549645"/>
            <a:ext cx="7836450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  <a:latin typeface="+mj-lt"/>
              </a:rPr>
              <a:t>Při nastavování polohy RIDE-4 provádějte postupné změny, dělejte si poznámky a buďte metodičtí. Systém neměňte ve spěchu před důležitou jízdou. Udělejte si čas a dolaďte</a:t>
            </a:r>
          </a:p>
          <a:p>
            <a:r>
              <a:rPr lang="cs-CZ" sz="2800" dirty="0">
                <a:solidFill>
                  <a:schemeClr val="bg1"/>
                </a:solidFill>
                <a:latin typeface="+mj-lt"/>
              </a:rPr>
              <a:t>p</a:t>
            </a:r>
            <a:r>
              <a:rPr lang="cs-CZ" sz="2800" dirty="0" smtClean="0">
                <a:solidFill>
                  <a:schemeClr val="bg1"/>
                </a:solidFill>
                <a:latin typeface="+mj-lt"/>
              </a:rPr>
              <a:t>recizně geometrii.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="" xmlns:a16="http://schemas.microsoft.com/office/drawing/2014/main" id="{D8C260B1-9FE8-49C0-9E17-3D7F02A50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50" y="4905632"/>
            <a:ext cx="2631040" cy="134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1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76DC1EF-0638-4BEC-9CC2-E83C6B960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-1514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85CA-0758-4646-B9B9-190093327C69}"/>
              </a:ext>
            </a:extLst>
          </p:cNvPr>
          <p:cNvSpPr txBox="1"/>
          <p:nvPr/>
        </p:nvSpPr>
        <p:spPr>
          <a:xfrm>
            <a:off x="5739027" y="2803525"/>
            <a:ext cx="8388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KVÍZ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14C599-1267-4B88-9687-C54067094684}"/>
              </a:ext>
            </a:extLst>
          </p:cNvPr>
          <p:cNvCxnSpPr>
            <a:cxnSpLocks/>
          </p:cNvCxnSpPr>
          <p:nvPr/>
        </p:nvCxnSpPr>
        <p:spPr>
          <a:xfrm flipV="1">
            <a:off x="5739027" y="3730288"/>
            <a:ext cx="2848737" cy="1236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pic>
        <p:nvPicPr>
          <p:cNvPr id="9" name="Graphic 8" descr="Teacher with solid fill">
            <a:extLst>
              <a:ext uri="{FF2B5EF4-FFF2-40B4-BE49-F238E27FC236}">
                <a16:creationId xmlns="" xmlns:a16="http://schemas.microsoft.com/office/drawing/2014/main" id="{8186C3BB-8493-4172-90B0-94D52B3700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3364" y="281588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1666738" y="2294819"/>
            <a:ext cx="783839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V případě, že nemůžete vyřešit problé s Powerplay, kde najdete vývojové diagramy, které Vám pomohou.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Graphic 2" descr="Questions outline">
            <a:extLst>
              <a:ext uri="{FF2B5EF4-FFF2-40B4-BE49-F238E27FC236}">
                <a16:creationId xmlns="" xmlns:a16="http://schemas.microsoft.com/office/drawing/2014/main" id="{416CFD33-3C92-460A-BEEF-46407BD25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900244" y="3777798"/>
            <a:ext cx="1966421" cy="21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2347221" y="2255392"/>
            <a:ext cx="783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Na online vyukové platformě Myagi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Graphic 3" descr="Person with idea outline">
            <a:extLst>
              <a:ext uri="{FF2B5EF4-FFF2-40B4-BE49-F238E27FC236}">
                <a16:creationId xmlns="" xmlns:a16="http://schemas.microsoft.com/office/drawing/2014/main" id="{985B3C91-7020-4D4A-B03F-9977B120F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267" y="2981610"/>
            <a:ext cx="2845981" cy="2845981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="" xmlns:a16="http://schemas.microsoft.com/office/drawing/2014/main" id="{BF378ACE-A76C-4653-A84B-02290BA643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101" y="3041487"/>
            <a:ext cx="6279420" cy="311810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7AA96A0-1AD8-4954-BEFA-5E3AFC496603}"/>
              </a:ext>
            </a:extLst>
          </p:cNvPr>
          <p:cNvSpPr/>
          <p:nvPr/>
        </p:nvSpPr>
        <p:spPr>
          <a:xfrm>
            <a:off x="5771592" y="4091314"/>
            <a:ext cx="1124794" cy="97429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31FFCA0-4338-4E7E-A837-C4020031B6CC}"/>
              </a:ext>
            </a:extLst>
          </p:cNvPr>
          <p:cNvSpPr/>
          <p:nvPr/>
        </p:nvSpPr>
        <p:spPr>
          <a:xfrm>
            <a:off x="5233128" y="5172653"/>
            <a:ext cx="1076929" cy="97167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92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1666738" y="2294819"/>
            <a:ext cx="783839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Jak vstoupíte do diagnostického menu v Jumbotronu??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Graphic 8" descr="Questions outline">
            <a:extLst>
              <a:ext uri="{FF2B5EF4-FFF2-40B4-BE49-F238E27FC236}">
                <a16:creationId xmlns="" xmlns:a16="http://schemas.microsoft.com/office/drawing/2014/main" id="{1505497D-18B8-455D-84D8-35BCC9F68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911967" y="3531613"/>
            <a:ext cx="1966421" cy="21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0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2347221" y="2255392"/>
            <a:ext cx="7838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Podržením tlačítkaa UP + MODE na ovladači otevřete diagnostické menu.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Graphic 3" descr="Person with idea outline">
            <a:extLst>
              <a:ext uri="{FF2B5EF4-FFF2-40B4-BE49-F238E27FC236}">
                <a16:creationId xmlns="" xmlns:a16="http://schemas.microsoft.com/office/drawing/2014/main" id="{985B3C91-7020-4D4A-B03F-9977B120F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268" y="3332610"/>
            <a:ext cx="2845981" cy="2845981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9C1AC747-8604-420A-AE52-1A8F8352C4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08" y="3429640"/>
            <a:ext cx="3325263" cy="285477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C42BAFB-9240-4C1D-A51D-44873679DB2A}"/>
              </a:ext>
            </a:extLst>
          </p:cNvPr>
          <p:cNvSpPr/>
          <p:nvPr/>
        </p:nvSpPr>
        <p:spPr>
          <a:xfrm>
            <a:off x="3550220" y="4684870"/>
            <a:ext cx="822828" cy="74666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9EB276AE-80B1-44A7-A000-4302C17A2DC5}"/>
              </a:ext>
            </a:extLst>
          </p:cNvPr>
          <p:cNvSpPr/>
          <p:nvPr/>
        </p:nvSpPr>
        <p:spPr>
          <a:xfrm>
            <a:off x="3502610" y="3643151"/>
            <a:ext cx="870438" cy="104171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119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1666738" y="2294819"/>
            <a:ext cx="783839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Jaká jsou hlavní fakta o nové baterii??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Graphic 8" descr="Questions outline">
            <a:extLst>
              <a:ext uri="{FF2B5EF4-FFF2-40B4-BE49-F238E27FC236}">
                <a16:creationId xmlns="" xmlns:a16="http://schemas.microsoft.com/office/drawing/2014/main" id="{441D8E0E-D05A-4A68-922C-403512D8A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09048" y="3531613"/>
            <a:ext cx="1966421" cy="21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0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2347221" y="2255392"/>
            <a:ext cx="783839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Nová baterii je vyjímatelná a nabízí kapacitu 720Wh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Graphic 3" descr="Person with idea outline">
            <a:extLst>
              <a:ext uri="{FF2B5EF4-FFF2-40B4-BE49-F238E27FC236}">
                <a16:creationId xmlns="" xmlns:a16="http://schemas.microsoft.com/office/drawing/2014/main" id="{985B3C91-7020-4D4A-B03F-9977B120F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268" y="3332610"/>
            <a:ext cx="2845981" cy="2845981"/>
          </a:xfrm>
          <a:prstGeom prst="rect">
            <a:avLst/>
          </a:prstGeom>
        </p:spPr>
      </p:pic>
      <p:pic>
        <p:nvPicPr>
          <p:cNvPr id="5" name="Picture 4" descr="A close-up of a guitar&#10;&#10;Description automatically generated with medium confidence">
            <a:extLst>
              <a:ext uri="{FF2B5EF4-FFF2-40B4-BE49-F238E27FC236}">
                <a16:creationId xmlns="" xmlns:a16="http://schemas.microsoft.com/office/drawing/2014/main" id="{BFB89C4F-0488-447E-8218-D8EA35E12D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01" y="3196353"/>
            <a:ext cx="3838862" cy="2558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7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1666738" y="2294819"/>
            <a:ext cx="7838391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Jak můžete upravit možnosti ladění jízdy a vybrat, které možnosti ladění jsou nabízeny??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Graphic 8" descr="Questions outline">
            <a:extLst>
              <a:ext uri="{FF2B5EF4-FFF2-40B4-BE49-F238E27FC236}">
                <a16:creationId xmlns="" xmlns:a16="http://schemas.microsoft.com/office/drawing/2014/main" id="{5C4A5C2E-B629-46DD-A845-1DB03BC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947136" y="3892642"/>
            <a:ext cx="1966421" cy="21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1141123" y="3765944"/>
            <a:ext cx="88916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Chcete-li upravit nastavení výkonu, otevřete nabídku podržením tlačítka MODE nahoře a vyberte „nastavit výkon“. Můžete upravit citlivost snímače točivého momentu a upravit výkon motoru.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Graphic 3" descr="Person with idea outline">
            <a:extLst>
              <a:ext uri="{FF2B5EF4-FFF2-40B4-BE49-F238E27FC236}">
                <a16:creationId xmlns="" xmlns:a16="http://schemas.microsoft.com/office/drawing/2014/main" id="{985B3C91-7020-4D4A-B03F-9977B120F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0587" y="1734077"/>
            <a:ext cx="2205936" cy="2205936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CFE7BAA8-BB72-4C82-A1A5-76F7770601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65" y="1817434"/>
            <a:ext cx="2178759" cy="19707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7AA96A0-1AD8-4954-BEFA-5E3AFC496603}"/>
              </a:ext>
            </a:extLst>
          </p:cNvPr>
          <p:cNvSpPr/>
          <p:nvPr/>
        </p:nvSpPr>
        <p:spPr>
          <a:xfrm>
            <a:off x="5822105" y="2651592"/>
            <a:ext cx="870008" cy="29390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="" xmlns:a16="http://schemas.microsoft.com/office/drawing/2014/main" id="{104A0399-7406-409C-A8B8-5AE1D4562B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84" y="1817434"/>
            <a:ext cx="2257181" cy="197076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F31FFCA0-4338-4E7E-A837-C4020031B6CC}"/>
              </a:ext>
            </a:extLst>
          </p:cNvPr>
          <p:cNvSpPr/>
          <p:nvPr/>
        </p:nvSpPr>
        <p:spPr>
          <a:xfrm>
            <a:off x="4782393" y="1903968"/>
            <a:ext cx="651782" cy="813657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7439446A-F84B-43CE-B084-6030604ADD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708" y="1817434"/>
            <a:ext cx="2216087" cy="19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7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est">
            <a:extLst>
              <a:ext uri="{FF2B5EF4-FFF2-40B4-BE49-F238E27FC236}">
                <a16:creationId xmlns="" xmlns:a16="http://schemas.microsoft.com/office/drawing/2014/main" id="{8469154A-ABC2-4A95-8ED3-FB0A0F7B45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1" y="832180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bicycle, grass, outdoor&#10;&#10;Description automatically generated">
            <a:extLst>
              <a:ext uri="{FF2B5EF4-FFF2-40B4-BE49-F238E27FC236}">
                <a16:creationId xmlns="" xmlns:a16="http://schemas.microsoft.com/office/drawing/2014/main" id="{75B9B41C-145B-4325-92D2-ACE5D8372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F57E4734-7CA9-4F2C-8567-7C8823947FF2}"/>
              </a:ext>
            </a:extLst>
          </p:cNvPr>
          <p:cNvSpPr/>
          <p:nvPr/>
        </p:nvSpPr>
        <p:spPr>
          <a:xfrm>
            <a:off x="3895344" y="4160520"/>
            <a:ext cx="813816" cy="722376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Hexagon 14">
            <a:extLst>
              <a:ext uri="{FF2B5EF4-FFF2-40B4-BE49-F238E27FC236}">
                <a16:creationId xmlns="" xmlns:a16="http://schemas.microsoft.com/office/drawing/2014/main" id="{549C87C3-34AD-47AB-9DDB-C80F1DEAE468}"/>
              </a:ext>
            </a:extLst>
          </p:cNvPr>
          <p:cNvSpPr/>
          <p:nvPr/>
        </p:nvSpPr>
        <p:spPr>
          <a:xfrm>
            <a:off x="5181600" y="3035807"/>
            <a:ext cx="551688" cy="497707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Hexagon 15">
            <a:extLst>
              <a:ext uri="{FF2B5EF4-FFF2-40B4-BE49-F238E27FC236}">
                <a16:creationId xmlns="" xmlns:a16="http://schemas.microsoft.com/office/drawing/2014/main" id="{59D7E6AE-B53D-448F-840C-F1DACE36871B}"/>
              </a:ext>
            </a:extLst>
          </p:cNvPr>
          <p:cNvSpPr/>
          <p:nvPr/>
        </p:nvSpPr>
        <p:spPr>
          <a:xfrm>
            <a:off x="5577860" y="1344168"/>
            <a:ext cx="518140" cy="481584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Hexagon 16">
            <a:extLst>
              <a:ext uri="{FF2B5EF4-FFF2-40B4-BE49-F238E27FC236}">
                <a16:creationId xmlns="" xmlns:a16="http://schemas.microsoft.com/office/drawing/2014/main" id="{D0236F27-6D18-40DE-BB7F-B6CD3FDC8898}"/>
              </a:ext>
            </a:extLst>
          </p:cNvPr>
          <p:cNvSpPr/>
          <p:nvPr/>
        </p:nvSpPr>
        <p:spPr>
          <a:xfrm>
            <a:off x="4981960" y="213055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Hexagon 18">
            <a:extLst>
              <a:ext uri="{FF2B5EF4-FFF2-40B4-BE49-F238E27FC236}">
                <a16:creationId xmlns="" xmlns:a16="http://schemas.microsoft.com/office/drawing/2014/main" id="{A6A9242B-BCD1-44DF-9B86-B8002C9D97E7}"/>
              </a:ext>
            </a:extLst>
          </p:cNvPr>
          <p:cNvSpPr/>
          <p:nvPr/>
        </p:nvSpPr>
        <p:spPr>
          <a:xfrm>
            <a:off x="4267205" y="3533514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Hexagon 19">
            <a:extLst>
              <a:ext uri="{FF2B5EF4-FFF2-40B4-BE49-F238E27FC236}">
                <a16:creationId xmlns="" xmlns:a16="http://schemas.microsoft.com/office/drawing/2014/main" id="{C5AB3C7C-F6CF-43F3-B72F-147D064D008E}"/>
              </a:ext>
            </a:extLst>
          </p:cNvPr>
          <p:cNvSpPr/>
          <p:nvPr/>
        </p:nvSpPr>
        <p:spPr>
          <a:xfrm>
            <a:off x="2702056" y="4115682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Hexagon 20">
            <a:extLst>
              <a:ext uri="{FF2B5EF4-FFF2-40B4-BE49-F238E27FC236}">
                <a16:creationId xmlns="" xmlns:a16="http://schemas.microsoft.com/office/drawing/2014/main" id="{E7A7F126-3C34-4628-85B6-5250150824D0}"/>
              </a:ext>
            </a:extLst>
          </p:cNvPr>
          <p:cNvSpPr/>
          <p:nvPr/>
        </p:nvSpPr>
        <p:spPr>
          <a:xfrm>
            <a:off x="6780280" y="96100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1A6DFD2B-8BAA-42A7-95EB-904AAE4924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84" y="113343"/>
            <a:ext cx="3838194" cy="7188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4480F7B-0E14-4B13-A332-E933B3B27D36}"/>
              </a:ext>
            </a:extLst>
          </p:cNvPr>
          <p:cNvSpPr/>
          <p:nvPr/>
        </p:nvSpPr>
        <p:spPr>
          <a:xfrm>
            <a:off x="-1504" y="115540"/>
            <a:ext cx="431288" cy="71664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Hexagon 17">
            <a:extLst>
              <a:ext uri="{FF2B5EF4-FFF2-40B4-BE49-F238E27FC236}">
                <a16:creationId xmlns="" xmlns:a16="http://schemas.microsoft.com/office/drawing/2014/main" id="{A27730E2-A9AB-490D-ADFB-09327A1F914D}"/>
              </a:ext>
            </a:extLst>
          </p:cNvPr>
          <p:cNvSpPr/>
          <p:nvPr/>
        </p:nvSpPr>
        <p:spPr>
          <a:xfrm>
            <a:off x="4370517" y="2933538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Hexagon 23">
            <a:extLst>
              <a:ext uri="{FF2B5EF4-FFF2-40B4-BE49-F238E27FC236}">
                <a16:creationId xmlns="" xmlns:a16="http://schemas.microsoft.com/office/drawing/2014/main" id="{D9227A15-1C37-4BAE-B082-0D976F3B25C6}"/>
              </a:ext>
            </a:extLst>
          </p:cNvPr>
          <p:cNvSpPr/>
          <p:nvPr/>
        </p:nvSpPr>
        <p:spPr>
          <a:xfrm>
            <a:off x="5577860" y="2293223"/>
            <a:ext cx="431287" cy="383165"/>
          </a:xfrm>
          <a:prstGeom prst="hexagon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263919D-BBAD-42F9-8319-C59C6DD3A6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" b="21"/>
          <a:stretch/>
        </p:blipFill>
        <p:spPr>
          <a:xfrm>
            <a:off x="1358763" y="738133"/>
            <a:ext cx="7645673" cy="50930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1E892F1F-991E-43F4-8134-6E9A51E597EF}"/>
              </a:ext>
            </a:extLst>
          </p:cNvPr>
          <p:cNvSpPr txBox="1"/>
          <p:nvPr/>
        </p:nvSpPr>
        <p:spPr>
          <a:xfrm>
            <a:off x="2532234" y="1325110"/>
            <a:ext cx="5441559" cy="22775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 fontAlgn="base"/>
            <a:r>
              <a:rPr lang="en-US" sz="2800" b="1" i="0" u="none" strike="noStrike" dirty="0" err="1">
                <a:solidFill>
                  <a:schemeClr val="bg1"/>
                </a:solidFill>
                <a:effectLst/>
              </a:rPr>
              <a:t>Dyname</a:t>
            </a:r>
            <a:r>
              <a:rPr lang="en-US" sz="2800" b="1" i="0" u="none" strike="noStrike" dirty="0">
                <a:solidFill>
                  <a:schemeClr val="bg1"/>
                </a:solidFill>
                <a:effectLst/>
              </a:rPr>
              <a:t> 4.0 </a:t>
            </a:r>
            <a:r>
              <a:rPr lang="en-US" sz="2800" b="1" i="0" dirty="0">
                <a:solidFill>
                  <a:schemeClr val="bg1"/>
                </a:solidFill>
                <a:effectLst/>
              </a:rPr>
              <a:t>​Drive</a:t>
            </a:r>
          </a:p>
          <a:p>
            <a:pPr fontAlgn="base"/>
            <a:r>
              <a:rPr lang="cs-CZ" sz="2400" dirty="0">
                <a:solidFill>
                  <a:schemeClr val="bg1"/>
                </a:solidFill>
                <a:latin typeface="Arial Narrow"/>
              </a:rPr>
              <a:t>Lehký</a:t>
            </a:r>
            <a:r>
              <a:rPr lang="en-US" sz="2400" dirty="0">
                <a:solidFill>
                  <a:schemeClr val="bg1"/>
                </a:solidFill>
                <a:latin typeface="Arial Narrow"/>
              </a:rPr>
              <a:t>, </a:t>
            </a:r>
            <a:r>
              <a:rPr lang="cs-CZ" sz="2400" dirty="0">
                <a:solidFill>
                  <a:schemeClr val="bg1"/>
                </a:solidFill>
                <a:latin typeface="Arial Narrow"/>
              </a:rPr>
              <a:t>malý</a:t>
            </a:r>
            <a:r>
              <a:rPr lang="en-US" sz="2400" dirty="0">
                <a:solidFill>
                  <a:schemeClr val="bg1"/>
                </a:solidFill>
                <a:latin typeface="Arial Narrow"/>
              </a:rPr>
              <a:t>,</a:t>
            </a:r>
            <a:r>
              <a:rPr lang="cs-CZ" sz="2400" dirty="0">
                <a:solidFill>
                  <a:schemeClr val="bg1"/>
                </a:solidFill>
                <a:latin typeface="Arial Narrow"/>
              </a:rPr>
              <a:t> silný. chytřejší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Arial Narrow"/>
              </a:rPr>
              <a:t>Kroutící moment zůstal</a:t>
            </a:r>
            <a:r>
              <a:rPr lang="en-US" sz="2400" dirty="0">
                <a:solidFill>
                  <a:schemeClr val="bg1"/>
                </a:solidFill>
                <a:latin typeface="Arial Narrow"/>
              </a:rPr>
              <a:t> 108Nm  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Arial Narrow"/>
              </a:rPr>
              <a:t>Aktualizovaný software</a:t>
            </a:r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 rtl="0" fontAlgn="base"/>
            <a:endParaRPr lang="en-US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58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1219988" y="2077609"/>
            <a:ext cx="894454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Pokud Vás kontaktuje zákazník s problémem motoru, že se mu vypíná, nebo nejde zapnout, jak budete postupovat ??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Graphic 8" descr="Questions outline">
            <a:extLst>
              <a:ext uri="{FF2B5EF4-FFF2-40B4-BE49-F238E27FC236}">
                <a16:creationId xmlns="" xmlns:a16="http://schemas.microsoft.com/office/drawing/2014/main" id="{11D1A396-B511-46AB-9BB2-10BB02FF8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900244" y="3777798"/>
            <a:ext cx="1966421" cy="215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1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  <p:sp>
        <p:nvSpPr>
          <p:cNvPr id="11" name="Rectangle: Diagonal Corners Snipped 10">
            <a:extLst>
              <a:ext uri="{FF2B5EF4-FFF2-40B4-BE49-F238E27FC236}">
                <a16:creationId xmlns="" xmlns:a16="http://schemas.microsoft.com/office/drawing/2014/main" id="{364D02EC-AC29-4B33-B7AF-CE43FC861F57}"/>
              </a:ext>
            </a:extLst>
          </p:cNvPr>
          <p:cNvSpPr/>
          <p:nvPr/>
        </p:nvSpPr>
        <p:spPr>
          <a:xfrm>
            <a:off x="657251" y="1774214"/>
            <a:ext cx="10070016" cy="4779595"/>
          </a:xfrm>
          <a:prstGeom prst="snip2DiagRect">
            <a:avLst/>
          </a:prstGeom>
          <a:gradFill flip="none" rotWithShape="1">
            <a:gsLst>
              <a:gs pos="0">
                <a:schemeClr val="bg1">
                  <a:lumMod val="85000"/>
                  <a:shade val="30000"/>
                  <a:satMod val="115000"/>
                </a:schemeClr>
              </a:gs>
              <a:gs pos="50000">
                <a:schemeClr val="bg1">
                  <a:lumMod val="85000"/>
                  <a:shade val="67500"/>
                  <a:satMod val="115000"/>
                </a:schemeClr>
              </a:gs>
              <a:gs pos="100000">
                <a:schemeClr val="bg1">
                  <a:lumMod val="8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68B470-FD85-4712-89F5-EBFC47EECDA2}"/>
              </a:ext>
            </a:extLst>
          </p:cNvPr>
          <p:cNvSpPr txBox="1"/>
          <p:nvPr/>
        </p:nvSpPr>
        <p:spPr>
          <a:xfrm>
            <a:off x="1564113" y="2255392"/>
            <a:ext cx="8453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Zkontrolujte protokol chyb v diagnostické nabídce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Graphic 3" descr="Person with idea outline">
            <a:extLst>
              <a:ext uri="{FF2B5EF4-FFF2-40B4-BE49-F238E27FC236}">
                <a16:creationId xmlns="" xmlns:a16="http://schemas.microsoft.com/office/drawing/2014/main" id="{985B3C91-7020-4D4A-B03F-9977B120F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69268" y="3332610"/>
            <a:ext cx="2845981" cy="2845981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9C1AC747-8604-420A-AE52-1A8F8352C4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131" y="3308333"/>
            <a:ext cx="3273926" cy="28107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3C42BAFB-9240-4C1D-A51D-44873679DB2A}"/>
              </a:ext>
            </a:extLst>
          </p:cNvPr>
          <p:cNvSpPr/>
          <p:nvPr/>
        </p:nvSpPr>
        <p:spPr>
          <a:xfrm>
            <a:off x="1942793" y="4569720"/>
            <a:ext cx="1617872" cy="28792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11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F33E34-EAE5-468E-A645-DEC8C8B56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A2985CA-0758-4646-B9B9-190093327C69}"/>
              </a:ext>
            </a:extLst>
          </p:cNvPr>
          <p:cNvSpPr txBox="1"/>
          <p:nvPr/>
        </p:nvSpPr>
        <p:spPr>
          <a:xfrm>
            <a:off x="913378" y="4316382"/>
            <a:ext cx="96400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Děkujeme za Váš čas</a:t>
            </a:r>
            <a:endParaRPr lang="de-DE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314C599-1267-4B88-9687-C54067094684}"/>
              </a:ext>
            </a:extLst>
          </p:cNvPr>
          <p:cNvCxnSpPr>
            <a:cxnSpLocks/>
          </p:cNvCxnSpPr>
          <p:nvPr/>
        </p:nvCxnSpPr>
        <p:spPr>
          <a:xfrm>
            <a:off x="913378" y="5219362"/>
            <a:ext cx="937362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4" name="Picture 13" descr="A white background with black text&#10;&#10;Description automatically generated with low confidence">
            <a:extLst>
              <a:ext uri="{FF2B5EF4-FFF2-40B4-BE49-F238E27FC236}">
                <a16:creationId xmlns="" xmlns:a16="http://schemas.microsoft.com/office/drawing/2014/main" id="{F327ADEF-FBB7-4A8B-8A8B-F15ED120F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" y="297504"/>
            <a:ext cx="5543550" cy="10382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8DD49F9-0DF7-4C47-9B0E-2E0C9BB616C6}"/>
              </a:ext>
            </a:extLst>
          </p:cNvPr>
          <p:cNvSpPr/>
          <p:nvPr/>
        </p:nvSpPr>
        <p:spPr>
          <a:xfrm>
            <a:off x="0" y="299701"/>
            <a:ext cx="550926" cy="103822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F4300CBD-E603-4653-82D9-E6852C59DC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440" y="5219362"/>
            <a:ext cx="1547174" cy="153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081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>
            <a:lumMod val="50000"/>
          </a:schemeClr>
        </a:solidFill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webextensions/webextension1.xml><?xml version="1.0" encoding="utf-8"?>
<we:webextension xmlns:we="http://schemas.microsoft.com/office/webextensions/webextension/2010/11" id="{91F9F2DD-88FE-4588-B354-ABD9A3BBB571}">
  <we:reference id="wa104295828" version="1.9.0.0" store="en-US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pensive-brown-205d88.netlify.app/&quot;,&quot;values&quot;:{},&quot;data&quot;:{&quot;uri&quot;:&quot;pensive-brown-205d88.netlify.app/&quot;},&quot;secure&quot;:false}],&quot;name&quot;:&quot;pensive-brown-205d88.netlify.app/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0CD343B050D2448CC888EF34B75B51" ma:contentTypeVersion="11" ma:contentTypeDescription="Create a new document." ma:contentTypeScope="" ma:versionID="e3b293a5bca9fcb2bc06fadf1bac15de">
  <xsd:schema xmlns:xsd="http://www.w3.org/2001/XMLSchema" xmlns:xs="http://www.w3.org/2001/XMLSchema" xmlns:p="http://schemas.microsoft.com/office/2006/metadata/properties" xmlns:ns2="eb642b60-d7c6-4efe-b55a-9ed47e808ccc" xmlns:ns3="3a4ef282-3b67-4e6f-8ab1-13b7f1bdf5f0" targetNamespace="http://schemas.microsoft.com/office/2006/metadata/properties" ma:root="true" ma:fieldsID="bb98b6f462ad041ce20419a02b65985f" ns2:_="" ns3:_="">
    <xsd:import namespace="eb642b60-d7c6-4efe-b55a-9ed47e808ccc"/>
    <xsd:import namespace="3a4ef282-3b67-4e6f-8ab1-13b7f1bdf5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642b60-d7c6-4efe-b55a-9ed47e808c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ef282-3b67-4e6f-8ab1-13b7f1bdf5f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a4ef282-3b67-4e6f-8ab1-13b7f1bdf5f0">
      <UserInfo>
        <DisplayName>Max Mackay</DisplayName>
        <AccountId>42</AccountId>
        <AccountType/>
      </UserInfo>
      <UserInfo>
        <DisplayName>Alex Cogger</DisplayName>
        <AccountId>38</AccountId>
        <AccountType/>
      </UserInfo>
      <UserInfo>
        <DisplayName>Benoit Cloutier</DisplayName>
        <AccountId>40</AccountId>
        <AccountType/>
      </UserInfo>
      <UserInfo>
        <DisplayName>Ken Perras</DisplayName>
        <AccountId>30</AccountId>
        <AccountType/>
      </UserInfo>
      <UserInfo>
        <DisplayName>Paul Laprade</DisplayName>
        <AccountId>71</AccountId>
        <AccountType/>
      </UserInfo>
      <UserInfo>
        <DisplayName>Nicolas Roy</DisplayName>
        <AccountId>47</AccountId>
        <AccountType/>
      </UserInfo>
      <UserInfo>
        <DisplayName>Olivier Courchesne</DisplayName>
        <AccountId>11</AccountId>
        <AccountType/>
      </UserInfo>
      <UserInfo>
        <DisplayName>Matthew Duncan</DisplayName>
        <AccountId>43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A88198F-D578-4CDF-8194-118592C93B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B95BFBB-09A7-4187-853F-8DCA95C62517}">
  <ds:schemaRefs>
    <ds:schemaRef ds:uri="3a4ef282-3b67-4e6f-8ab1-13b7f1bdf5f0"/>
    <ds:schemaRef ds:uri="eb642b60-d7c6-4efe-b55a-9ed47e808cc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7A6158-DAD7-447B-BA36-BF3D3256F8C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a4ef282-3b67-4e6f-8ab1-13b7f1bdf5f0"/>
    <ds:schemaRef ds:uri="eb642b60-d7c6-4efe-b55a-9ed47e808cc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1758</Words>
  <Application>Microsoft Office PowerPoint</Application>
  <PresentationFormat>Custom</PresentationFormat>
  <Paragraphs>360</Paragraphs>
  <Slides>92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Smoothwall carbonová technologie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Tack</dc:creator>
  <cp:lastModifiedBy>Radim Paprstka</cp:lastModifiedBy>
  <cp:revision>69</cp:revision>
  <dcterms:created xsi:type="dcterms:W3CDTF">2021-08-23T11:28:34Z</dcterms:created>
  <dcterms:modified xsi:type="dcterms:W3CDTF">2021-10-30T21:44:20Z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0x0101001E0CD343B050D2448CC888EF34B75B51</vt:lpwstr>
  </property>
</Properties>
</file>